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256" r:id="rId4"/>
    <p:sldId id="1344" r:id="rId6"/>
    <p:sldId id="1373" r:id="rId7"/>
    <p:sldId id="1349" r:id="rId8"/>
    <p:sldId id="1350" r:id="rId9"/>
    <p:sldId id="1469" r:id="rId10"/>
    <p:sldId id="1346" r:id="rId11"/>
    <p:sldId id="1345" r:id="rId12"/>
    <p:sldId id="1347" r:id="rId13"/>
    <p:sldId id="494" r:id="rId14"/>
    <p:sldId id="1503" r:id="rId15"/>
    <p:sldId id="1352" r:id="rId16"/>
    <p:sldId id="1364" r:id="rId17"/>
    <p:sldId id="1353" r:id="rId18"/>
    <p:sldId id="1354" r:id="rId19"/>
    <p:sldId id="1355" r:id="rId20"/>
    <p:sldId id="1357" r:id="rId21"/>
    <p:sldId id="1358" r:id="rId22"/>
    <p:sldId id="1359" r:id="rId23"/>
    <p:sldId id="1360" r:id="rId24"/>
    <p:sldId id="1361" r:id="rId25"/>
    <p:sldId id="1362" r:id="rId26"/>
    <p:sldId id="1376" r:id="rId27"/>
    <p:sldId id="1377" r:id="rId28"/>
    <p:sldId id="1502" r:id="rId29"/>
    <p:sldId id="1363" r:id="rId30"/>
    <p:sldId id="1356" r:id="rId31"/>
    <p:sldId id="1365" r:id="rId32"/>
    <p:sldId id="1366" r:id="rId33"/>
    <p:sldId id="1367" r:id="rId34"/>
    <p:sldId id="1368" r:id="rId35"/>
    <p:sldId id="1369" r:id="rId36"/>
    <p:sldId id="1370" r:id="rId37"/>
    <p:sldId id="1371" r:id="rId38"/>
    <p:sldId id="1372" r:id="rId39"/>
    <p:sldId id="1379" r:id="rId40"/>
    <p:sldId id="1375" r:id="rId41"/>
    <p:sldId id="1374" r:id="rId42"/>
    <p:sldId id="1378" r:id="rId43"/>
    <p:sldId id="1351" r:id="rId44"/>
    <p:sldId id="490" r:id="rId45"/>
    <p:sldId id="454" r:id="rId46"/>
    <p:sldId id="1471" r:id="rId47"/>
    <p:sldId id="468" r:id="rId48"/>
    <p:sldId id="1479" r:id="rId49"/>
    <p:sldId id="1480" r:id="rId50"/>
    <p:sldId id="1481" r:id="rId51"/>
    <p:sldId id="929" r:id="rId52"/>
    <p:sldId id="1483" r:id="rId53"/>
    <p:sldId id="1482" r:id="rId54"/>
    <p:sldId id="935" r:id="rId55"/>
    <p:sldId id="928" r:id="rId56"/>
    <p:sldId id="1484" r:id="rId57"/>
    <p:sldId id="1473" r:id="rId58"/>
    <p:sldId id="478" r:id="rId59"/>
    <p:sldId id="1474" r:id="rId60"/>
    <p:sldId id="1475" r:id="rId61"/>
    <p:sldId id="1476" r:id="rId62"/>
    <p:sldId id="1477" r:id="rId63"/>
    <p:sldId id="1478" r:id="rId64"/>
    <p:sldId id="488" r:id="rId65"/>
    <p:sldId id="470" r:id="rId66"/>
    <p:sldId id="491" r:id="rId67"/>
    <p:sldId id="1485" r:id="rId68"/>
    <p:sldId id="472" r:id="rId69"/>
    <p:sldId id="473" r:id="rId70"/>
    <p:sldId id="1310" r:id="rId71"/>
    <p:sldId id="1311" r:id="rId72"/>
    <p:sldId id="1490" r:id="rId73"/>
    <p:sldId id="1312" r:id="rId74"/>
    <p:sldId id="475" r:id="rId75"/>
    <p:sldId id="1492" r:id="rId76"/>
    <p:sldId id="1494" r:id="rId77"/>
    <p:sldId id="1498" r:id="rId78"/>
    <p:sldId id="1491" r:id="rId79"/>
    <p:sldId id="1313" r:id="rId80"/>
    <p:sldId id="1493" r:id="rId81"/>
    <p:sldId id="1499" r:id="rId82"/>
    <p:sldId id="1496" r:id="rId83"/>
    <p:sldId id="1314" r:id="rId84"/>
    <p:sldId id="1497" r:id="rId85"/>
    <p:sldId id="925" r:id="rId86"/>
    <p:sldId id="926" r:id="rId87"/>
    <p:sldId id="1487" r:id="rId88"/>
    <p:sldId id="1488" r:id="rId89"/>
    <p:sldId id="1500" r:id="rId90"/>
    <p:sldId id="1501" r:id="rId91"/>
    <p:sldId id="1489" r:id="rId92"/>
    <p:sldId id="1486" r:id="rId93"/>
    <p:sldId id="447" r:id="rId9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1344"/>
            <p14:sldId id="1373"/>
            <p14:sldId id="1349"/>
            <p14:sldId id="1350"/>
            <p14:sldId id="1469"/>
            <p14:sldId id="1346"/>
            <p14:sldId id="1345"/>
            <p14:sldId id="1347"/>
            <p14:sldId id="494"/>
            <p14:sldId id="1503"/>
            <p14:sldId id="1352"/>
            <p14:sldId id="1364"/>
            <p14:sldId id="1353"/>
            <p14:sldId id="1354"/>
            <p14:sldId id="1355"/>
            <p14:sldId id="1357"/>
            <p14:sldId id="1358"/>
            <p14:sldId id="1359"/>
            <p14:sldId id="1360"/>
            <p14:sldId id="1361"/>
            <p14:sldId id="1362"/>
            <p14:sldId id="1376"/>
            <p14:sldId id="1377"/>
            <p14:sldId id="1502"/>
            <p14:sldId id="1363"/>
            <p14:sldId id="1356"/>
            <p14:sldId id="1365"/>
            <p14:sldId id="1366"/>
            <p14:sldId id="1367"/>
            <p14:sldId id="1368"/>
            <p14:sldId id="1369"/>
            <p14:sldId id="1370"/>
            <p14:sldId id="1371"/>
            <p14:sldId id="1372"/>
            <p14:sldId id="1379"/>
            <p14:sldId id="1375"/>
            <p14:sldId id="1374"/>
            <p14:sldId id="1378"/>
            <p14:sldId id="1351"/>
            <p14:sldId id="490"/>
            <p14:sldId id="454"/>
            <p14:sldId id="1471"/>
            <p14:sldId id="468"/>
            <p14:sldId id="1479"/>
            <p14:sldId id="935"/>
            <p14:sldId id="928"/>
            <p14:sldId id="1484"/>
            <p14:sldId id="1473"/>
            <p14:sldId id="478"/>
            <p14:sldId id="1474"/>
            <p14:sldId id="1475"/>
            <p14:sldId id="1476"/>
            <p14:sldId id="1477"/>
            <p14:sldId id="1478"/>
            <p14:sldId id="488"/>
            <p14:sldId id="470"/>
            <p14:sldId id="491"/>
            <p14:sldId id="1485"/>
            <p14:sldId id="472"/>
            <p14:sldId id="473"/>
            <p14:sldId id="1312"/>
            <p14:sldId id="1313"/>
            <p14:sldId id="925"/>
            <p14:sldId id="926"/>
            <p14:sldId id="1487"/>
            <p14:sldId id="1488"/>
            <p14:sldId id="1500"/>
            <p14:sldId id="1501"/>
            <p14:sldId id="1489"/>
            <p14:sldId id="1486"/>
            <p14:sldId id="447"/>
            <p14:sldId id="1480"/>
            <p14:sldId id="1481"/>
            <p14:sldId id="1483"/>
            <p14:sldId id="1482"/>
            <p14:sldId id="929"/>
            <p14:sldId id="1310"/>
            <p14:sldId id="1490"/>
            <p14:sldId id="1311"/>
            <p14:sldId id="1314"/>
            <p14:sldId id="1493"/>
            <p14:sldId id="1492"/>
            <p14:sldId id="1494"/>
            <p14:sldId id="1498"/>
            <p14:sldId id="1491"/>
            <p14:sldId id="1496"/>
            <p14:sldId id="1497"/>
            <p14:sldId id="475"/>
            <p14:sldId id="149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44"/>
    <a:srgbClr val="344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749" y="77"/>
      </p:cViewPr>
      <p:guideLst>
        <p:guide orient="horz" pos="217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bleStyles" Target="tableStyles.xml"/><Relationship Id="rId96" Type="http://schemas.openxmlformats.org/officeDocument/2006/relationships/viewProps" Target="viewProps.xml"/><Relationship Id="rId95" Type="http://schemas.openxmlformats.org/officeDocument/2006/relationships/presProps" Target="presProps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58165C-9B11-4AA3-A889-152AF13555D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  <a:latin typeface="思源宋体" panose="02020400000000000000" charset="-122"/>
              <a:ea typeface="思源宋体" panose="02020400000000000000" charset="-122"/>
            </a:endParaRPr>
          </a:p>
        </p:txBody>
      </p:sp>
      <p:pic>
        <p:nvPicPr>
          <p:cNvPr id="2051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图片 2" descr="gaofei"/>
          <p:cNvPicPr>
            <a:picLocks noChangeAspect="1"/>
          </p:cNvPicPr>
          <p:nvPr/>
        </p:nvPicPr>
        <p:blipFill>
          <a:blip r:embed="rId3">
            <a:lum bright="-17999"/>
          </a:blip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>
                <a:solidFill>
                  <a:schemeClr val="bg2"/>
                </a:solidFill>
                <a:latin typeface="思源宋体" panose="02020400000000000000" charset="-122"/>
                <a:ea typeface="思源宋体" panose="02020400000000000000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图片 11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038850" y="4645025"/>
            <a:ext cx="1471930" cy="1252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占位符 9"/>
          <p:cNvSpPr>
            <a:spLocks noGrp="1"/>
          </p:cNvSpPr>
          <p:nvPr>
            <p:ph type="body" idx="1" hasCustomPrompt="1"/>
          </p:nvPr>
        </p:nvSpPr>
        <p:spPr>
          <a:xfrm>
            <a:off x="1649730" y="1409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514350" indent="-514350">
              <a:lnSpc>
                <a:spcPct val="200000"/>
              </a:lnSpc>
              <a:buSzPct val="100000"/>
              <a:buFont typeface="+mj-ea"/>
              <a:buAutoNum type="circleNumDbPlain"/>
              <a:defRPr sz="3000">
                <a:solidFill>
                  <a:srgbClr val="0070C0"/>
                </a:solidFill>
                <a:latin typeface="思源宋体" panose="02020400000000000000" charset="-122"/>
                <a:ea typeface="思源宋体" panose="02020400000000000000" charset="-122"/>
              </a:defRPr>
            </a:lvl1pPr>
            <a:lvl2pPr marL="205740" indent="0">
              <a:lnSpc>
                <a:spcPct val="20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charset="-122"/>
                <a:ea typeface="华文中宋" panose="02010600040101010101" charset="-122"/>
              </a:defRPr>
            </a:lvl5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" name="Title Placeholder 21"/>
          <p:cNvSpPr>
            <a:spLocks noGrp="1"/>
          </p:cNvSpPr>
          <p:nvPr>
            <p:ph type="title"/>
          </p:nvPr>
        </p:nvSpPr>
        <p:spPr>
          <a:xfrm>
            <a:off x="107315" y="-1587"/>
            <a:ext cx="8928100" cy="7096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165" y="2207895"/>
            <a:ext cx="7266305" cy="2442210"/>
          </a:xfr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 algn="ctr">
              <a:lnSpc>
                <a:spcPct val="100000"/>
              </a:lnSpc>
              <a:defRPr sz="4400">
                <a:solidFill>
                  <a:schemeClr val="accent4"/>
                </a:solidFill>
              </a:defRPr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786765"/>
            <a:ext cx="8928735" cy="58197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862965"/>
            <a:ext cx="4246880" cy="575183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863600"/>
            <a:ext cx="4258945" cy="575056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0245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10246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7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8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9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50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1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2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3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4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5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6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7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58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9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0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1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2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3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4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5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66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7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8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9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0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1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2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3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74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5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6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7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8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9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0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1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82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3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4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5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6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7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8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9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90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1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2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3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4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5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6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7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8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9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0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1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2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3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4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5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6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7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8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9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0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1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2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3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4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5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6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7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8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9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0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1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2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23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4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5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6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7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8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9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0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1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2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3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4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5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6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7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8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9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0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1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2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3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4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5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6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7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8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9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0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1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2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3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4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55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6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57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8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59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0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1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2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3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4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5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6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7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8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9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0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1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2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3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74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5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6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7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8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9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0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1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2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3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4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5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6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7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8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9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0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1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2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3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4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5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6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7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98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9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0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1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2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3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4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5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6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7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8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9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0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1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2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3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4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5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6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7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8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9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0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1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2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3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4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5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6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7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8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9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0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1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2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3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4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5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6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7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8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9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0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1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2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3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4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5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6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7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8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9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0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1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2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3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4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5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6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7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8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9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0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1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2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3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4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5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6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7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8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9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0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1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2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3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4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5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6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7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8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9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0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1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2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3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4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5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6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7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8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9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0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1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2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3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4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5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6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7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8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9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0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01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2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3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4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5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6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7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8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9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0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1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2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3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4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5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6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7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8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9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0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1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2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3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4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5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6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7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8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9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0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1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2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3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4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5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6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37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8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9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0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1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2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3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4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5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6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7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8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9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0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1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2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3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4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5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6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7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8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9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0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1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2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3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4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5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6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7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8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9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0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1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2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3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4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5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6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7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8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9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0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1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2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3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4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5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6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87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8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89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0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1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2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3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4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5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6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7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8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9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0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1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2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3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4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5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6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7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8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9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0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11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2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13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4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10616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17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图片 11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038850" y="4645025"/>
            <a:ext cx="1471930" cy="1252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占位符 9"/>
          <p:cNvSpPr>
            <a:spLocks noGrp="1"/>
          </p:cNvSpPr>
          <p:nvPr>
            <p:ph type="body" idx="1" hasCustomPrompt="1"/>
          </p:nvPr>
        </p:nvSpPr>
        <p:spPr>
          <a:xfrm>
            <a:off x="1649730" y="1409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514350" indent="-514350">
              <a:lnSpc>
                <a:spcPct val="200000"/>
              </a:lnSpc>
              <a:buSzPct val="100000"/>
              <a:buFont typeface="+mj-ea"/>
              <a:buAutoNum type="circleNumDbPlain"/>
              <a:defRPr sz="3000">
                <a:solidFill>
                  <a:srgbClr val="0070C0"/>
                </a:solidFill>
                <a:latin typeface="思源宋体" panose="02020400000000000000" charset="-122"/>
                <a:ea typeface="思源宋体" panose="02020400000000000000" charset="-122"/>
              </a:defRPr>
            </a:lvl1pPr>
            <a:lvl2pPr marL="205740" indent="0">
              <a:lnSpc>
                <a:spcPct val="20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charset="-122"/>
                <a:ea typeface="华文中宋" panose="02010600040101010101" charset="-122"/>
              </a:defRPr>
            </a:lvl5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" name="Title Placeholder 21"/>
          <p:cNvSpPr>
            <a:spLocks noGrp="1"/>
          </p:cNvSpPr>
          <p:nvPr>
            <p:ph type="title"/>
          </p:nvPr>
        </p:nvSpPr>
        <p:spPr>
          <a:xfrm>
            <a:off x="107315" y="-1587"/>
            <a:ext cx="8928100" cy="7096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165" y="2207895"/>
            <a:ext cx="7266305" cy="2442210"/>
          </a:xfr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 algn="ctr">
              <a:lnSpc>
                <a:spcPct val="100000"/>
              </a:lnSpc>
              <a:defRPr sz="4400">
                <a:solidFill>
                  <a:schemeClr val="accent4"/>
                </a:solidFill>
              </a:defRPr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786765"/>
            <a:ext cx="8928735" cy="58197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862965"/>
            <a:ext cx="4246880" cy="575183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863600"/>
            <a:ext cx="4258945" cy="575056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0245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10246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7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8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9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50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1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2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3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4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5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6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7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58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59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0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1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2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3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4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5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66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7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8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69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0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1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2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3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74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5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6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7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8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79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0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1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82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3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4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5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6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7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8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89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290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1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2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3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4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5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6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7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8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99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0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1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2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3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4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05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6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7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8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09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0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1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2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3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4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5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6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7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8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19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0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1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2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23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4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5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6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7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8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29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0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1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2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3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4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5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6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7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8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39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0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1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2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3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4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5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6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7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8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49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0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1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2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3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4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55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6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57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8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59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0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1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2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3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4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5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6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7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8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69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0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1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2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3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74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5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6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7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8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79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0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1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2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3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4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5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6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7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8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89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0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1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2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3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4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5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6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7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98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399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0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1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2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3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4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5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6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7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8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09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0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1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2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3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4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5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6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17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8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19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0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1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2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3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4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5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6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7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28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29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0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1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2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3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4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5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6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7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8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39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0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1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2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3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4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5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6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7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8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49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0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1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2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3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4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5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6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7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8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59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0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1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2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3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4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5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6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7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8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69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0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1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2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3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4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5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6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7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8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79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0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1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2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3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4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5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6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7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8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89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0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1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2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3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4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5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6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7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8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499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0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01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2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3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4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5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6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7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8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09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0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1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2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3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4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5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16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7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8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19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0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1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2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3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4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5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6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7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28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29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0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1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2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3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4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5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6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37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8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39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0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1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2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3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4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5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46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7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8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49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0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1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2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3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4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55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6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7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8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59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0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1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2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3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4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65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6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7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8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69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0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1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2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3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4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5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6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7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8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79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0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1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2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3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4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5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6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87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88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89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0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1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2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3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4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5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596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7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8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99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0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1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2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3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4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5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6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7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08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09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0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11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2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10613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14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10616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17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  <a:latin typeface="思源宋体" panose="02020400000000000000" charset="-122"/>
              <a:ea typeface="思源宋体" panose="02020400000000000000" charset="-122"/>
            </a:endParaRPr>
          </a:p>
        </p:txBody>
      </p:sp>
      <p:pic>
        <p:nvPicPr>
          <p:cNvPr id="2051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图片 2" descr="gaofei"/>
          <p:cNvPicPr>
            <a:picLocks noChangeAspect="1"/>
          </p:cNvPicPr>
          <p:nvPr/>
        </p:nvPicPr>
        <p:blipFill>
          <a:blip r:embed="rId3">
            <a:lum bright="-17999"/>
          </a:blip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>
                <a:solidFill>
                  <a:schemeClr val="bg2"/>
                </a:solidFill>
                <a:latin typeface="思源宋体" panose="02020400000000000000" charset="-122"/>
                <a:ea typeface="思源宋体" panose="02020400000000000000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3"/>
          <p:cNvSpPr/>
          <p:nvPr/>
        </p:nvSpPr>
        <p:spPr>
          <a:xfrm>
            <a:off x="0" y="-6781"/>
            <a:ext cx="9153525" cy="720000"/>
          </a:xfrm>
          <a:prstGeom prst="rect">
            <a:avLst/>
          </a:prstGeom>
          <a:solidFill>
            <a:srgbClr val="001844"/>
          </a:solidFill>
          <a:ln w="9525">
            <a:noFill/>
          </a:ln>
        </p:spPr>
        <p:txBody>
          <a:bodyPr wrap="square" anchor="t">
            <a:spAutoFit/>
          </a:bodyPr>
          <a:p>
            <a:pPr lvl="0" eaLnBrk="0" hangingPunct="0"/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>
          <a:xfrm>
            <a:off x="107315" y="-1587"/>
            <a:ext cx="8928100" cy="7096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Text Placeholder 12"/>
          <p:cNvSpPr>
            <a:spLocks noGrp="1"/>
          </p:cNvSpPr>
          <p:nvPr>
            <p:ph type="body"/>
          </p:nvPr>
        </p:nvSpPr>
        <p:spPr>
          <a:xfrm>
            <a:off x="107950" y="823595"/>
            <a:ext cx="8928100" cy="58045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586470" y="6628130"/>
            <a:ext cx="448945" cy="213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fld id="{7A0AC270-0923-4589-A51D-6091E7C5371F}" type="slidenum">
              <a:rPr lang="zh-CN" altLang="en-US" sz="800" kern="1200" smtClean="0">
                <a:solidFill>
                  <a:schemeClr val="tx2"/>
                </a:solidFill>
                <a:latin typeface="思源宋体" panose="02020400000000000000" charset="-122"/>
                <a:ea typeface="思源宋体" panose="02020400000000000000" charset="-122"/>
                <a:cs typeface="Arial" panose="020B0604020202020204" pitchFamily="34" charset="0"/>
              </a:rPr>
            </a:fld>
            <a:endParaRPr lang="zh-CN" altLang="en-US" sz="800" kern="1200" dirty="0" smtClean="0">
              <a:solidFill>
                <a:schemeClr val="tx2"/>
              </a:solidFill>
              <a:latin typeface="思源宋体" panose="02020400000000000000" charset="-122"/>
              <a:ea typeface="思源宋体" panose="02020400000000000000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u="none" strike="noStrike" kern="1200" cap="none" spc="0" normalizeH="0">
          <a:solidFill>
            <a:schemeClr val="bg1"/>
          </a:solidFill>
          <a:uFillTx/>
          <a:latin typeface="思源宋体" panose="02020400000000000000" charset="-122"/>
          <a:ea typeface="思源宋体" panose="02020400000000000000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5000"/>
        </a:lnSpc>
        <a:spcBef>
          <a:spcPts val="450"/>
        </a:spcBef>
        <a:spcAft>
          <a:spcPts val="0"/>
        </a:spcAft>
        <a:buClr>
          <a:srgbClr val="4472C4"/>
        </a:buClr>
        <a:buSzPct val="76000"/>
        <a:buFont typeface="Wingdings" panose="05000000000000000000" charset="0"/>
        <a:buChar char="l"/>
        <a:defRPr lang="en-US" altLang="zh-CN" sz="2400" b="1" i="0" u="none" strike="noStrike" kern="1200" cap="none" spc="0" normalizeH="0" dirty="0" smtClean="0">
          <a:solidFill>
            <a:schemeClr val="accent5"/>
          </a:solidFill>
          <a:latin typeface="思源宋体" panose="02020400000000000000" charset="-122"/>
          <a:ea typeface="思源宋体" panose="02020400000000000000" charset="-122"/>
          <a:cs typeface="Arial" panose="020B0604020202020204" pitchFamily="34" charset="0"/>
        </a:defRPr>
      </a:lvl1pPr>
      <a:lvl2pPr marL="687705" indent="-342900" algn="l" rtl="0" eaLnBrk="0" fontAlgn="base" hangingPunct="0">
        <a:lnSpc>
          <a:spcPct val="125000"/>
        </a:lnSpc>
        <a:spcBef>
          <a:spcPts val="375"/>
        </a:spcBef>
        <a:spcAft>
          <a:spcPts val="0"/>
        </a:spcAft>
        <a:buClr>
          <a:srgbClr val="4472C4"/>
        </a:buClr>
        <a:buSzPct val="76000"/>
        <a:buFont typeface="Wingdings" panose="05000000000000000000" charset="0"/>
        <a:buChar char="n"/>
        <a:defRPr sz="2200" b="0" i="0" u="none" strike="noStrike" kern="1200" cap="none" spc="0" normalizeH="0" baseline="0">
          <a:solidFill>
            <a:schemeClr val="tx1">
              <a:lumMod val="75000"/>
              <a:lumOff val="25000"/>
            </a:schemeClr>
          </a:solidFill>
          <a:latin typeface="思源宋体" panose="02020400000000000000" charset="-122"/>
          <a:ea typeface="思源宋体" panose="02020400000000000000" charset="-122"/>
          <a:cs typeface="+mn-cs"/>
        </a:defRPr>
      </a:lvl2pPr>
      <a:lvl3pPr marL="958215" indent="-342900" algn="l" rtl="0" eaLnBrk="0" fontAlgn="base" hangingPunct="0">
        <a:lnSpc>
          <a:spcPct val="125000"/>
        </a:lnSpc>
        <a:spcBef>
          <a:spcPts val="375"/>
        </a:spcBef>
        <a:spcAft>
          <a:spcPts val="0"/>
        </a:spcAft>
        <a:buClr>
          <a:srgbClr val="4472C4"/>
        </a:buClr>
        <a:buSzPct val="76000"/>
        <a:buFont typeface="Wingdings" panose="05000000000000000000" charset="0"/>
        <a:buChar char="Ø"/>
        <a:defRPr sz="20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思源宋体" panose="02020400000000000000" charset="-122"/>
          <a:ea typeface="思源宋体" panose="02020400000000000000" charset="-122"/>
          <a:cs typeface="+mn-cs"/>
        </a:defRPr>
      </a:lvl3pPr>
      <a:lvl4pPr marL="764540" indent="0" algn="l" rtl="0" eaLnBrk="0" fontAlgn="base" hangingPunct="0">
        <a:lnSpc>
          <a:spcPct val="125000"/>
        </a:lnSpc>
        <a:spcBef>
          <a:spcPts val="300"/>
        </a:spcBef>
        <a:spcAft>
          <a:spcPts val="0"/>
        </a:spcAft>
        <a:buClr>
          <a:srgbClr val="5F7E9E"/>
        </a:buClr>
        <a:buSzPct val="70000"/>
        <a:buFont typeface="Wingdings" panose="05000000000000000000" pitchFamily="2" charset="2"/>
        <a:buNone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思源宋体" panose="02020400000000000000" charset="-122"/>
          <a:ea typeface="思源宋体" panose="02020400000000000000" charset="-122"/>
          <a:cs typeface="+mn-cs"/>
        </a:defRPr>
      </a:lvl4pPr>
      <a:lvl5pPr marL="1028700" indent="-171450" algn="l" rtl="0" eaLnBrk="0" fontAlgn="base" hangingPunct="0">
        <a:lnSpc>
          <a:spcPct val="125000"/>
        </a:lnSpc>
        <a:spcBef>
          <a:spcPts val="225"/>
        </a:spcBef>
        <a:spcAft>
          <a:spcPts val="0"/>
        </a:spcAft>
        <a:buClr>
          <a:srgbClr val="5F7E9E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思源宋体" panose="02020400000000000000" charset="-122"/>
          <a:ea typeface="思源宋体" panose="02020400000000000000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3"/>
          <p:cNvSpPr/>
          <p:nvPr/>
        </p:nvSpPr>
        <p:spPr>
          <a:xfrm>
            <a:off x="0" y="-6781"/>
            <a:ext cx="9153525" cy="720000"/>
          </a:xfrm>
          <a:prstGeom prst="rect">
            <a:avLst/>
          </a:prstGeom>
          <a:solidFill>
            <a:srgbClr val="001844"/>
          </a:solidFill>
          <a:ln w="9525">
            <a:noFill/>
          </a:ln>
        </p:spPr>
        <p:txBody>
          <a:bodyPr wrap="square" anchor="t">
            <a:spAutoFit/>
          </a:bodyPr>
          <a:p>
            <a:pPr lvl="0" eaLnBrk="0" hangingPunct="0"/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>
          <a:xfrm>
            <a:off x="107315" y="-1587"/>
            <a:ext cx="8928100" cy="7096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Text Placeholder 12"/>
          <p:cNvSpPr>
            <a:spLocks noGrp="1"/>
          </p:cNvSpPr>
          <p:nvPr>
            <p:ph type="body"/>
          </p:nvPr>
        </p:nvSpPr>
        <p:spPr>
          <a:xfrm>
            <a:off x="107950" y="823595"/>
            <a:ext cx="8928100" cy="58045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586470" y="6628130"/>
            <a:ext cx="448945" cy="213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fld id="{7A0AC270-0923-4589-A51D-6091E7C5371F}" type="slidenum">
              <a:rPr lang="zh-CN" altLang="en-US" sz="800" kern="1200" smtClean="0">
                <a:solidFill>
                  <a:schemeClr val="tx2"/>
                </a:solidFill>
                <a:latin typeface="思源宋体" panose="02020400000000000000" charset="-122"/>
                <a:ea typeface="思源宋体" panose="02020400000000000000" charset="-122"/>
                <a:cs typeface="Arial" panose="020B0604020202020204" pitchFamily="34" charset="0"/>
              </a:rPr>
            </a:fld>
            <a:endParaRPr lang="zh-CN" altLang="en-US" sz="800" kern="1200" dirty="0" smtClean="0">
              <a:solidFill>
                <a:schemeClr val="tx2"/>
              </a:solidFill>
              <a:latin typeface="思源宋体" panose="02020400000000000000" charset="-122"/>
              <a:ea typeface="思源宋体" panose="02020400000000000000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u="none" strike="noStrike" kern="1200" cap="none" spc="0" normalizeH="0">
          <a:solidFill>
            <a:schemeClr val="bg1"/>
          </a:solidFill>
          <a:uFillTx/>
          <a:latin typeface="思源宋体" panose="02020400000000000000" charset="-122"/>
          <a:ea typeface="思源宋体" panose="02020400000000000000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5000"/>
        </a:lnSpc>
        <a:spcBef>
          <a:spcPts val="450"/>
        </a:spcBef>
        <a:spcAft>
          <a:spcPts val="0"/>
        </a:spcAft>
        <a:buClr>
          <a:srgbClr val="4472C4"/>
        </a:buClr>
        <a:buSzPct val="76000"/>
        <a:buFont typeface="Wingdings" panose="05000000000000000000" charset="0"/>
        <a:buChar char="l"/>
        <a:defRPr lang="en-US" altLang="zh-CN" sz="2400" b="1" i="0" u="none" strike="noStrike" kern="1200" cap="none" spc="0" normalizeH="0" dirty="0" smtClean="0">
          <a:solidFill>
            <a:schemeClr val="accent5"/>
          </a:solidFill>
          <a:latin typeface="思源宋体" panose="02020400000000000000" charset="-122"/>
          <a:ea typeface="思源宋体" panose="02020400000000000000" charset="-122"/>
          <a:cs typeface="Arial" panose="020B0604020202020204" pitchFamily="34" charset="0"/>
        </a:defRPr>
      </a:lvl1pPr>
      <a:lvl2pPr marL="687705" indent="-342900" algn="l" rtl="0" eaLnBrk="0" fontAlgn="base" hangingPunct="0">
        <a:lnSpc>
          <a:spcPct val="125000"/>
        </a:lnSpc>
        <a:spcBef>
          <a:spcPts val="375"/>
        </a:spcBef>
        <a:spcAft>
          <a:spcPts val="0"/>
        </a:spcAft>
        <a:buClr>
          <a:srgbClr val="4472C4"/>
        </a:buClr>
        <a:buSzPct val="76000"/>
        <a:buFont typeface="Wingdings" panose="05000000000000000000" charset="0"/>
        <a:buChar char="n"/>
        <a:defRPr sz="2200" b="0" i="0" u="none" strike="noStrike" kern="1200" cap="none" spc="0" normalizeH="0" baseline="0">
          <a:solidFill>
            <a:schemeClr val="tx1">
              <a:lumMod val="75000"/>
              <a:lumOff val="25000"/>
            </a:schemeClr>
          </a:solidFill>
          <a:latin typeface="思源宋体" panose="02020400000000000000" charset="-122"/>
          <a:ea typeface="思源宋体" panose="02020400000000000000" charset="-122"/>
          <a:cs typeface="+mn-cs"/>
        </a:defRPr>
      </a:lvl2pPr>
      <a:lvl3pPr marL="958215" indent="-342900" algn="l" rtl="0" eaLnBrk="0" fontAlgn="base" hangingPunct="0">
        <a:lnSpc>
          <a:spcPct val="125000"/>
        </a:lnSpc>
        <a:spcBef>
          <a:spcPts val="375"/>
        </a:spcBef>
        <a:spcAft>
          <a:spcPts val="0"/>
        </a:spcAft>
        <a:buClr>
          <a:srgbClr val="4472C4"/>
        </a:buClr>
        <a:buSzPct val="76000"/>
        <a:buFont typeface="Wingdings" panose="05000000000000000000" charset="0"/>
        <a:buChar char="Ø"/>
        <a:defRPr sz="20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思源宋体" panose="02020400000000000000" charset="-122"/>
          <a:ea typeface="思源宋体" panose="02020400000000000000" charset="-122"/>
          <a:cs typeface="+mn-cs"/>
        </a:defRPr>
      </a:lvl3pPr>
      <a:lvl4pPr marL="764540" indent="0" algn="l" rtl="0" eaLnBrk="0" fontAlgn="base" hangingPunct="0">
        <a:lnSpc>
          <a:spcPct val="125000"/>
        </a:lnSpc>
        <a:spcBef>
          <a:spcPts val="300"/>
        </a:spcBef>
        <a:spcAft>
          <a:spcPts val="0"/>
        </a:spcAft>
        <a:buClr>
          <a:srgbClr val="5F7E9E"/>
        </a:buClr>
        <a:buSzPct val="70000"/>
        <a:buFont typeface="Wingdings" panose="05000000000000000000" pitchFamily="2" charset="2"/>
        <a:buNone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思源宋体" panose="02020400000000000000" charset="-122"/>
          <a:ea typeface="思源宋体" panose="02020400000000000000" charset="-122"/>
          <a:cs typeface="+mn-cs"/>
        </a:defRPr>
      </a:lvl4pPr>
      <a:lvl5pPr marL="1028700" indent="-171450" algn="l" rtl="0" eaLnBrk="0" fontAlgn="base" hangingPunct="0">
        <a:lnSpc>
          <a:spcPct val="125000"/>
        </a:lnSpc>
        <a:spcBef>
          <a:spcPts val="225"/>
        </a:spcBef>
        <a:spcAft>
          <a:spcPts val="0"/>
        </a:spcAft>
        <a:buClr>
          <a:srgbClr val="5F7E9E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思源宋体" panose="02020400000000000000" charset="-122"/>
          <a:ea typeface="思源宋体" panose="02020400000000000000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hyperlink" Target="https://colinraffel.com/publications/iclr2016feed.pdf" TargetMode="External"/><Relationship Id="rId1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hyperlink" Target="https://bcourses.berkeley.edu/files/69821497/download?download_frd=1" TargetMode="External"/><Relationship Id="rId7" Type="http://schemas.openxmlformats.org/officeDocument/2006/relationships/hyperlink" Target="http://cs231n.stanford.edu/slides/2018/cs231n_2018_lecture10.pdf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87.png"/><Relationship Id="rId10" Type="http://schemas.openxmlformats.org/officeDocument/2006/relationships/image" Target="../media/image86.png"/><Relationship Id="rId1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hyperlink" Target="https://bcourses.berkeley.edu/files/69821497/download?download_frd=1" TargetMode="External"/><Relationship Id="rId8" Type="http://schemas.openxmlformats.org/officeDocument/2006/relationships/hyperlink" Target="http://cs231n.stanford.edu/slides/2018/cs231n_2018_lecture10.pdf" TargetMode="External"/><Relationship Id="rId7" Type="http://schemas.openxmlformats.org/officeDocument/2006/relationships/image" Target="../media/image88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87.png"/><Relationship Id="rId10" Type="http://schemas.openxmlformats.org/officeDocument/2006/relationships/image" Target="../media/image89.png"/><Relationship Id="rId1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8" Type="http://schemas.openxmlformats.org/officeDocument/2006/relationships/image" Target="../media/image91.png"/><Relationship Id="rId7" Type="http://schemas.openxmlformats.org/officeDocument/2006/relationships/image" Target="../media/image90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7" Type="http://schemas.openxmlformats.org/officeDocument/2006/relationships/notesSlide" Target="../notesSlides/notesSlide7.xml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94.png"/><Relationship Id="rId14" Type="http://schemas.openxmlformats.org/officeDocument/2006/relationships/image" Target="../media/image87.png"/><Relationship Id="rId13" Type="http://schemas.openxmlformats.org/officeDocument/2006/relationships/image" Target="../media/image93.png"/><Relationship Id="rId12" Type="http://schemas.openxmlformats.org/officeDocument/2006/relationships/hyperlink" Target="https://bcourses.berkeley.edu/files/69821497/download?download_frd=1" TargetMode="External"/><Relationship Id="rId11" Type="http://schemas.openxmlformats.org/officeDocument/2006/relationships/hyperlink" Target="http://cs231n.stanford.edu/slides/2018/cs231n_2018_lecture10.pdf" TargetMode="External"/><Relationship Id="rId10" Type="http://schemas.openxmlformats.org/officeDocument/2006/relationships/image" Target="../media/image92.png"/><Relationship Id="rId1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hyperlink" Target="https://bcourses.berkeley.edu/files/69821497/download?download_frd=1" TargetMode="External"/><Relationship Id="rId8" Type="http://schemas.openxmlformats.org/officeDocument/2006/relationships/image" Target="../media/image100.png"/><Relationship Id="rId7" Type="http://schemas.openxmlformats.org/officeDocument/2006/relationships/image" Target="../media/image99.png"/><Relationship Id="rId6" Type="http://schemas.openxmlformats.org/officeDocument/2006/relationships/tags" Target="../tags/tag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01.png"/><Relationship Id="rId1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1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1" Type="http://schemas.openxmlformats.org/officeDocument/2006/relationships/hyperlink" Target="http://fuyw.top/NLP_02_QANet/" TargetMode="Externa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hyperlink" Target="http://jalammar.github.io/illustrated-transformer/" TargetMode="External"/><Relationship Id="rId1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hyperlink" Target="http://fuyw.top/NLP_02_QANet/" TargetMode="External"/><Relationship Id="rId1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://jalammar.github.io/illustrated-transformer/" TargetMode="External"/><Relationship Id="rId1" Type="http://schemas.openxmlformats.org/officeDocument/2006/relationships/image" Target="../media/image1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3.png"/><Relationship Id="rId1" Type="http://schemas.openxmlformats.org/officeDocument/2006/relationships/image" Target="../media/image120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distill.pub/2016/augmented-rnns/" TargetMode="External"/><Relationship Id="rId1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hyperlink" Target="http://jalammar.github.io/illustrated-transformer/" TargetMode="External"/><Relationship Id="rId1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hyperlink" Target="https://ai.googleblog.com/2017/08/transformer-novel-neural-network.html" TargetMode="Externa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image" Target="../media/image133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注意力机制 </a:t>
            </a:r>
            <a:r>
              <a:rPr lang="en-US" altLang="zh-CN" dirty="0"/>
              <a:t>Attention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人类的注意力：</a:t>
            </a:r>
            <a:r>
              <a:rPr lang="zh-CN" altLang="en-US" dirty="0"/>
              <a:t>阅读理解 </a:t>
            </a:r>
            <a:r>
              <a:rPr lang="en-US" altLang="zh-CN" dirty="0" err="1"/>
              <a:t>SQuAD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123315"/>
            <a:ext cx="7589520" cy="55079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107315" y="875030"/>
            <a:ext cx="8927465" cy="5547995"/>
          </a:xfrm>
        </p:spPr>
        <p:txBody>
          <a:bodyPr/>
          <a:lstStyle/>
          <a:p>
            <a:r>
              <a:rPr lang="zh-CN" altLang="en-US" dirty="0"/>
              <a:t>聚焦式注意力（Focus Attention）</a:t>
            </a:r>
            <a:endParaRPr lang="zh-CN" altLang="en-US" dirty="0"/>
          </a:p>
          <a:p>
            <a:pPr lvl="1"/>
            <a:r>
              <a:rPr lang="zh-CN" altLang="en-US" b="1" dirty="0">
                <a:sym typeface="+mn-ea"/>
              </a:rPr>
              <a:t>自上而下</a:t>
            </a:r>
            <a:r>
              <a:rPr lang="zh-CN" altLang="en-US" dirty="0">
                <a:sym typeface="+mn-ea"/>
              </a:rPr>
              <a:t>的有意识的注意力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基于显著性的注意力（Saliency-</a:t>
            </a:r>
            <a:br>
              <a:rPr lang="en-US" altLang="zh-CN" dirty="0"/>
            </a:br>
            <a:r>
              <a:rPr lang="en-US" altLang="zh-CN" dirty="0"/>
              <a:t>Based Attention）</a:t>
            </a:r>
            <a:endParaRPr lang="en-US" altLang="zh-CN" dirty="0"/>
          </a:p>
          <a:p>
            <a:pPr lvl="1"/>
            <a:r>
              <a:rPr b="1">
                <a:sym typeface="+mn-ea"/>
              </a:rPr>
              <a:t>自下而上</a:t>
            </a:r>
            <a:r>
              <a:rPr>
                <a:sym typeface="+mn-ea"/>
              </a:rPr>
              <a:t>的无意识的注意力</a:t>
            </a:r>
            <a:endParaRPr lang="en-US" altLang="zh-CN" dirty="0"/>
          </a:p>
          <a:p>
            <a:pPr lvl="1"/>
            <a:r>
              <a:rPr lang="zh-CN" altLang="en-US" dirty="0"/>
              <a:t>如果未注意到的背景声中有重要的词</a:t>
            </a:r>
            <a:br>
              <a:rPr lang="zh-CN" altLang="en-US" dirty="0"/>
            </a:br>
            <a:r>
              <a:rPr lang="zh-CN" altLang="en-US" dirty="0"/>
              <a:t>（比如他的名字），会马上注意到。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0585" y="3023235"/>
            <a:ext cx="3084830" cy="3399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CNN的注意力机制 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SENet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SKNet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CBAM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SENet</a:t>
            </a:r>
            <a:endParaRPr lang="en-US" altLang="zh-CN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398270" y="1245235"/>
            <a:ext cx="6347460" cy="51739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SENet</a:t>
            </a:r>
            <a:endParaRPr lang="en-US" altLang="zh-CN" sz="2800"/>
          </a:p>
        </p:txBody>
      </p:sp>
      <p:pic>
        <p:nvPicPr>
          <p:cNvPr id="7" name="内容占位符 6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325880"/>
            <a:ext cx="8928735" cy="50120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SENet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305560"/>
            <a:ext cx="8937625" cy="48901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SENet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2150110"/>
            <a:ext cx="8928735" cy="33642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SENet</a:t>
            </a:r>
            <a:endParaRPr lang="zh-CN" altLang="en-US" sz="2800"/>
          </a:p>
        </p:txBody>
      </p:sp>
      <p:pic>
        <p:nvPicPr>
          <p:cNvPr id="6" name="内容占位符 5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2163445"/>
            <a:ext cx="8928735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SENet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601470"/>
            <a:ext cx="8928735" cy="4460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SENet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601470"/>
            <a:ext cx="8928735" cy="4460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45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76835"/>
            <a:ext cx="7896860" cy="3364230"/>
          </a:xfrm>
          <a:prstGeom prst="round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" y="3441065"/>
            <a:ext cx="7896860" cy="3364230"/>
          </a:xfrm>
          <a:prstGeom prst="round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SENet</a:t>
            </a:r>
            <a:endParaRPr lang="zh-CN" altLang="en-US" sz="2800"/>
          </a:p>
        </p:txBody>
      </p:sp>
      <p:pic>
        <p:nvPicPr>
          <p:cNvPr id="6" name="内容占位符 5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2157730"/>
            <a:ext cx="8928735" cy="33489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SENet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275715"/>
            <a:ext cx="8928735" cy="5113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SENet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483870" y="1474470"/>
            <a:ext cx="8176260" cy="4053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7660" y="5941695"/>
            <a:ext cx="8488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对比于去年第一名的结果 2.991%, 获得了将近</a:t>
            </a:r>
            <a:r>
              <a:rPr lang="zh-CN" altLang="en-US" b="1">
                <a:solidFill>
                  <a:srgbClr val="0070C0"/>
                </a:solidFill>
              </a:rPr>
              <a:t> 25% 的精度提升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SKNet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1087755"/>
            <a:ext cx="8930640" cy="206819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5410" y="3388360"/>
            <a:ext cx="8930640" cy="2817495"/>
            <a:chOff x="166" y="5336"/>
            <a:chExt cx="14064" cy="443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" y="5336"/>
              <a:ext cx="14064" cy="433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9" y="9175"/>
              <a:ext cx="4721" cy="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SKNet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870" y="1378585"/>
            <a:ext cx="741426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CBAM: Convolutional Block Attention Module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t>Spatial Attention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54585" r="1176" b="60009"/>
          <a:stretch>
            <a:fillRect/>
          </a:stretch>
        </p:blipFill>
        <p:spPr>
          <a:xfrm>
            <a:off x="107315" y="1410970"/>
            <a:ext cx="8883015" cy="50126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sym typeface="+mn-ea"/>
              </a:rPr>
              <a:t>CBAM: Convolutional Block Attention Module</a:t>
            </a:r>
            <a:endParaRPr lang="zh-CN" altLang="en-US" sz="280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b="27678"/>
          <a:stretch>
            <a:fillRect/>
          </a:stretch>
        </p:blipFill>
        <p:spPr>
          <a:xfrm>
            <a:off x="187960" y="1049020"/>
            <a:ext cx="8768715" cy="271399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87325" y="3871595"/>
            <a:ext cx="8769350" cy="2640330"/>
            <a:chOff x="295" y="6097"/>
            <a:chExt cx="13810" cy="415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" y="6097"/>
              <a:ext cx="13809" cy="4158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235" y="9529"/>
              <a:ext cx="5870" cy="7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sym typeface="+mn-ea"/>
              </a:rPr>
              <a:t>CBAM: Convolutional Block Attention Module</a:t>
            </a:r>
            <a:endParaRPr lang="zh-CN" altLang="en-US" sz="28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1184"/>
          <a:stretch>
            <a:fillRect/>
          </a:stretch>
        </p:blipFill>
        <p:spPr>
          <a:xfrm>
            <a:off x="220345" y="1319530"/>
            <a:ext cx="8703945" cy="2167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3993515"/>
            <a:ext cx="8853170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sym typeface="+mn-ea"/>
              </a:rPr>
              <a:t>CBAM: Convolutional Block Attention Module</a:t>
            </a:r>
            <a:endParaRPr lang="zh-CN" altLang="en-US" sz="2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230" y="1377315"/>
            <a:ext cx="6987540" cy="2488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4229735"/>
            <a:ext cx="8864600" cy="17881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sym typeface="+mn-ea"/>
              </a:rPr>
              <a:t>CBAM: Convolutional Block Attention Module</a:t>
            </a:r>
            <a:endParaRPr lang="zh-CN" altLang="en-US" sz="2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7481"/>
          <a:stretch>
            <a:fillRect/>
          </a:stretch>
        </p:blipFill>
        <p:spPr>
          <a:xfrm>
            <a:off x="170180" y="1045845"/>
            <a:ext cx="8804275" cy="3031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4077335"/>
            <a:ext cx="8804275" cy="27578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45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1513840"/>
            <a:ext cx="8994775" cy="3830955"/>
          </a:xfrm>
          <a:prstGeom prst="round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sym typeface="+mn-ea"/>
              </a:rPr>
              <a:t>CBAM: Convolutional Block Attention Module</a:t>
            </a:r>
            <a:endParaRPr lang="zh-CN" altLang="en-US" sz="2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840230"/>
            <a:ext cx="8928100" cy="34207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sym typeface="+mn-ea"/>
              </a:rPr>
              <a:t>CBAM: Convolutional Block Attention Module</a:t>
            </a:r>
            <a:endParaRPr lang="zh-CN" altLang="en-US" sz="280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b="0">
                <a:solidFill>
                  <a:schemeClr val="tx1"/>
                </a:solidFill>
              </a:rPr>
              <a:t>T</a:t>
            </a:r>
            <a:r>
              <a:rPr lang="zh-CN" altLang="en-US" b="0">
                <a:solidFill>
                  <a:schemeClr val="tx1"/>
                </a:solidFill>
              </a:rPr>
              <a:t>he channel-first order performs slightly better than the spatial-first order.</a:t>
            </a:r>
            <a:endParaRPr lang="zh-CN" altLang="en-US" b="0">
              <a:solidFill>
                <a:schemeClr val="tx1"/>
              </a:solidFill>
            </a:endParaRPr>
          </a:p>
          <a:p>
            <a:r>
              <a:rPr b="0">
                <a:solidFill>
                  <a:schemeClr val="tx1"/>
                </a:solidFill>
              </a:rPr>
              <a:t>G</a:t>
            </a:r>
            <a:r>
              <a:rPr lang="zh-CN" altLang="en-US" b="0">
                <a:solidFill>
                  <a:schemeClr val="tx1"/>
                </a:solidFill>
              </a:rPr>
              <a:t>enerating an attention map sequentially infers a finer attention map than doing in parallel.</a:t>
            </a:r>
            <a:endParaRPr lang="zh-CN" altLang="en-US" b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3025775"/>
            <a:ext cx="892746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sym typeface="+mn-ea"/>
              </a:rPr>
              <a:t>CBAM: Convolutional Block Attention Module</a:t>
            </a:r>
            <a:endParaRPr lang="zh-CN" altLang="en-US" sz="2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265" y="1074420"/>
            <a:ext cx="6934835" cy="56940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sym typeface="+mn-ea"/>
              </a:rPr>
              <a:t>CBAM: Convolutional Block Attention Module</a:t>
            </a:r>
            <a:endParaRPr lang="zh-CN" altLang="en-US" sz="2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470" y="1087755"/>
            <a:ext cx="7211695" cy="55924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sym typeface="+mn-ea"/>
              </a:rPr>
              <a:t>CBAM: Convolutional Block Attention Module</a:t>
            </a:r>
            <a:endParaRPr lang="zh-CN" altLang="en-US" sz="280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0655" y="991235"/>
            <a:ext cx="8875395" cy="5506720"/>
            <a:chOff x="253" y="1606"/>
            <a:chExt cx="13977" cy="867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3" y="1606"/>
              <a:ext cx="13894" cy="867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9190" y="9558"/>
              <a:ext cx="5040" cy="7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p>
              <a:endParaRPr lang="zh-CN" altLang="en-US" sz="2400" dirty="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>
                <a:sym typeface="+mn-ea"/>
              </a:rPr>
              <a:t>CBAM: Convolutional Block Attention Module</a:t>
            </a:r>
            <a:endParaRPr lang="zh-CN" altLang="en-US" sz="2800"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45540" y="1050290"/>
            <a:ext cx="6851650" cy="5650865"/>
            <a:chOff x="718" y="1658"/>
            <a:chExt cx="12063" cy="994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19" y="1658"/>
              <a:ext cx="12062" cy="40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" y="5689"/>
              <a:ext cx="12063" cy="5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CNN</a:t>
            </a:r>
            <a:r>
              <a:rPr lang="zh-CN" altLang="en-US"/>
              <a:t>注意力应用举例：</a:t>
            </a:r>
            <a:r>
              <a:rPr lang="en-US" altLang="zh-CN"/>
              <a:t>NAS-Lung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140460"/>
            <a:ext cx="8926830" cy="2140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" y="3345180"/>
            <a:ext cx="8947785" cy="32797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CNN</a:t>
            </a:r>
            <a:r>
              <a:rPr lang="zh-CN" altLang="en-US"/>
              <a:t>注意力应用举例：Attention-GAN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637030"/>
            <a:ext cx="8883015" cy="5070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951230"/>
            <a:ext cx="582168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CNN</a:t>
            </a:r>
            <a:r>
              <a:rPr lang="zh-CN" altLang="en-US"/>
              <a:t>注意力应用举例：Attention-GAN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70" y="1115060"/>
            <a:ext cx="8945880" cy="52641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CNN</a:t>
            </a:r>
            <a:r>
              <a:rPr lang="zh-CN" altLang="en-US"/>
              <a:t>注意力应用举例：Attention-GAN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471295"/>
            <a:ext cx="8928100" cy="4752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 fontAlgn="base"/>
            <a:r>
              <a:rPr lang="zh-CN" altLang="en-US"/>
              <a:t>人类的注意力</a:t>
            </a:r>
            <a:endParaRPr lang="zh-CN" altLang="en-US"/>
          </a:p>
          <a:p>
            <a:pPr lvl="0" fontAlgn="base"/>
            <a:r>
              <a:rPr lang="zh-CN" altLang="en-US"/>
              <a:t>CNN的注意力机制</a:t>
            </a:r>
            <a:endParaRPr lang="zh-CN" altLang="en-US"/>
          </a:p>
          <a:p>
            <a:pPr lvl="0" fontAlgn="base"/>
            <a:r>
              <a:rPr lang="zh-CN" altLang="en-US"/>
              <a:t>NLP的注意力机制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8000" y="18415"/>
            <a:ext cx="8928000" cy="710565"/>
          </a:xfrm>
        </p:spPr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NLP的注意力机制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Attention 机制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107950" y="883920"/>
            <a:ext cx="8928735" cy="5722620"/>
          </a:xfrm>
        </p:spPr>
        <p:txBody>
          <a:bodyPr/>
          <a:p>
            <a:r>
              <a:rPr lang="zh-CN" altLang="en-US"/>
              <a:t>Attention 机制的实质是一个寻址（addressing）的过程：</a:t>
            </a:r>
            <a:endParaRPr lang="zh-CN" altLang="en-US"/>
          </a:p>
          <a:p>
            <a:pPr marL="802005" lvl="1" indent="-457200">
              <a:buFont typeface="+mj-lt"/>
              <a:buAutoNum type="arabicPeriod"/>
            </a:pPr>
            <a:endParaRPr lang="zh-CN" altLang="en-US"/>
          </a:p>
          <a:p>
            <a:pPr marL="802005" lvl="1" indent="-457200">
              <a:buFont typeface="+mj-lt"/>
              <a:buAutoNum type="arabicPeriod"/>
            </a:pPr>
            <a:endParaRPr lang="zh-CN" altLang="en-US"/>
          </a:p>
          <a:p>
            <a:pPr marL="802005" lvl="1" indent="-457200">
              <a:buFont typeface="+mj-lt"/>
              <a:buAutoNum type="arabicPeriod"/>
            </a:pPr>
            <a:endParaRPr lang="zh-CN" altLang="en-US"/>
          </a:p>
          <a:p>
            <a:pPr marL="802005" lvl="1" indent="-457200">
              <a:buFont typeface="+mj-lt"/>
              <a:buAutoNum type="arabicPeriod"/>
            </a:pPr>
            <a:endParaRPr lang="zh-CN" altLang="en-US"/>
          </a:p>
          <a:p>
            <a:pPr marL="802005" lvl="1" indent="-457200">
              <a:buFont typeface="+mj-lt"/>
              <a:buAutoNum type="arabicPeriod"/>
            </a:pPr>
            <a:endParaRPr lang="zh-CN" altLang="en-US"/>
          </a:p>
          <a:p>
            <a:pPr marL="802005" lvl="1" indent="-457200">
              <a:buFont typeface="+mj-lt"/>
              <a:buAutoNum type="arabicPeriod"/>
            </a:pPr>
            <a:r>
              <a:rPr lang="zh-CN" altLang="en-US" b="1"/>
              <a:t>信息输入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X = [x</a:t>
            </a:r>
            <a:r>
              <a:rPr lang="zh-CN" altLang="en-US" baseline="-25000">
                <a:sym typeface="+mn-ea"/>
              </a:rPr>
              <a:t>1</a:t>
            </a:r>
            <a:r>
              <a:rPr lang="zh-CN" altLang="en-US">
                <a:sym typeface="+mn-ea"/>
              </a:rPr>
              <a:t>, · · · , x</a:t>
            </a:r>
            <a:r>
              <a:rPr lang="zh-CN" altLang="en-US" baseline="-25000">
                <a:sym typeface="+mn-ea"/>
              </a:rPr>
              <a:t>N</a:t>
            </a:r>
            <a:r>
              <a:rPr lang="zh-CN" altLang="en-US">
                <a:sym typeface="+mn-ea"/>
              </a:rPr>
              <a:t> ]</a:t>
            </a:r>
            <a:endParaRPr lang="zh-CN" altLang="en-US"/>
          </a:p>
          <a:p>
            <a:pPr marL="802005" lvl="1" indent="-457200">
              <a:buFont typeface="+mj-lt"/>
              <a:buAutoNum type="arabicPeriod"/>
            </a:pPr>
            <a:r>
              <a:rPr lang="zh-CN" altLang="en-US" b="1"/>
              <a:t>计算注意力分布α</a:t>
            </a:r>
            <a:r>
              <a:rPr lang="zh-CN" altLang="en-US"/>
              <a:t>：令 Key=Value=X，则可以给出注意力分布</a:t>
            </a:r>
            <a:endParaRPr lang="zh-CN" altLang="en-US"/>
          </a:p>
          <a:p>
            <a:pPr marL="802005" lvl="1" indent="-457200">
              <a:buFont typeface="+mj-lt"/>
              <a:buAutoNum type="arabicPeriod"/>
            </a:pPr>
            <a:endParaRPr lang="zh-CN" altLang="en-US"/>
          </a:p>
          <a:p>
            <a:pPr marL="802005" lvl="1" indent="-457200">
              <a:buFont typeface="+mj-lt"/>
              <a:buAutoNum type="arabicPeriod"/>
            </a:pPr>
            <a:r>
              <a:rPr lang="zh-CN" altLang="en-US" b="1"/>
              <a:t>计算输入信息的加权平均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2965" y="1564005"/>
            <a:ext cx="4876800" cy="20421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t="22650" b="18803"/>
          <a:stretch>
            <a:fillRect/>
          </a:stretch>
        </p:blipFill>
        <p:spPr>
          <a:xfrm>
            <a:off x="1995805" y="4808855"/>
            <a:ext cx="5151120" cy="3479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075" y="5661660"/>
            <a:ext cx="2354580" cy="9448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rPr lang="zh-CN" altLang="en-US"/>
              <a:t>软注意力机制（</a:t>
            </a:r>
            <a:r>
              <a:t>Soft-attention mechanism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" y="1516380"/>
            <a:ext cx="5823585" cy="51473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16295" y="2327275"/>
            <a:ext cx="2816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indent="0" latinLnBrk="0">
              <a:buFont typeface="+mj-lt"/>
              <a:buNone/>
            </a:pPr>
            <a:r>
              <a:rPr lang="zh-CN" altLang="en-US" sz="1600" b="1">
                <a:solidFill>
                  <a:schemeClr val="accent5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信息输入</a:t>
            </a:r>
            <a:r>
              <a:rPr lang="zh-CN" altLang="en-US" sz="1600">
                <a:solidFill>
                  <a:schemeClr val="accent5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：</a:t>
            </a:r>
            <a:r>
              <a:rPr lang="zh-CN" altLang="en-US" sz="1600">
                <a:solidFill>
                  <a:schemeClr val="accent5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X = [x</a:t>
            </a:r>
            <a:r>
              <a:rPr lang="zh-CN" altLang="en-US" sz="1600" baseline="-25000">
                <a:solidFill>
                  <a:schemeClr val="accent5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1</a:t>
            </a:r>
            <a:r>
              <a:rPr lang="zh-CN" altLang="en-US" sz="1600">
                <a:solidFill>
                  <a:schemeClr val="accent5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, · · · , x</a:t>
            </a:r>
            <a:r>
              <a:rPr lang="zh-CN" altLang="en-US" sz="1600" baseline="-25000">
                <a:solidFill>
                  <a:schemeClr val="accent5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N</a:t>
            </a:r>
            <a:r>
              <a:rPr lang="zh-CN" altLang="en-US" sz="1600">
                <a:solidFill>
                  <a:schemeClr val="accent5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 ]</a:t>
            </a:r>
            <a:endParaRPr lang="zh-CN" altLang="en-US" sz="1600">
              <a:solidFill>
                <a:schemeClr val="accent5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16295" y="3714115"/>
            <a:ext cx="173545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1" algn="l">
              <a:buClrTx/>
              <a:buSzTx/>
              <a:buFont typeface="+mj-lt"/>
            </a:pPr>
            <a:r>
              <a:rPr lang="zh-CN" altLang="en-US" sz="1600" b="1">
                <a:solidFill>
                  <a:schemeClr val="accent5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计算注意力分布α</a:t>
            </a:r>
            <a:endParaRPr lang="zh-CN" altLang="en-US" sz="1600" b="1">
              <a:solidFill>
                <a:schemeClr val="accent5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64" y="4153535"/>
            <a:ext cx="1698216" cy="129815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7495" y="3006090"/>
            <a:ext cx="114744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1" algn="l">
              <a:buClrTx/>
              <a:buSzTx/>
              <a:buFont typeface="+mj-lt"/>
            </a:pPr>
            <a:r>
              <a:rPr lang="zh-CN" altLang="en-US" sz="1600" b="1">
                <a:solidFill>
                  <a:srgbClr val="C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打分函数 </a:t>
            </a:r>
            <a:r>
              <a:rPr lang="en-US" altLang="zh-CN" sz="1600" b="1">
                <a:solidFill>
                  <a:srgbClr val="C00000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s</a:t>
            </a:r>
            <a:endParaRPr lang="en-US" altLang="zh-CN" sz="1600" b="1">
              <a:solidFill>
                <a:srgbClr val="C00000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53760" y="5451475"/>
            <a:ext cx="1402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1" algn="l">
              <a:buClrTx/>
              <a:buSzTx/>
              <a:buFont typeface="+mj-lt"/>
            </a:pPr>
            <a:r>
              <a:rPr lang="zh-CN" altLang="en-US" sz="1600" b="1">
                <a:solidFill>
                  <a:schemeClr val="accent5"/>
                </a:solidFill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  <a:sym typeface="+mn-ea"/>
              </a:rPr>
              <a:t>信息加权平均</a:t>
            </a:r>
            <a:endParaRPr lang="zh-CN" altLang="en-US" sz="1600" b="1">
              <a:solidFill>
                <a:schemeClr val="accent5"/>
              </a:solidFill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095" y="5788535"/>
            <a:ext cx="1722710" cy="87768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sz="quarter" idx="1"/>
          </p:nvPr>
        </p:nvSpPr>
        <p:spPr>
          <a:xfrm>
            <a:off x="107950" y="786765"/>
            <a:ext cx="8928735" cy="633730"/>
          </a:xfrm>
        </p:spPr>
        <p:txBody>
          <a:bodyPr/>
          <a:p>
            <a:r>
              <a:rPr lang="zh-CN" altLang="en-US"/>
              <a:t>软注意力机制（</a:t>
            </a:r>
            <a:r>
              <a:t>Soft-attention mechanism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54626"/>
          <a:stretch>
            <a:fillRect/>
          </a:stretch>
        </p:blipFill>
        <p:spPr>
          <a:xfrm>
            <a:off x="273050" y="1335405"/>
            <a:ext cx="8616950" cy="127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32660" t="45623" r="33014"/>
          <a:stretch>
            <a:fillRect/>
          </a:stretch>
        </p:blipFill>
        <p:spPr>
          <a:xfrm>
            <a:off x="514985" y="2665730"/>
            <a:ext cx="2957830" cy="1526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"/>
          <a:stretch>
            <a:fillRect/>
          </a:stretch>
        </p:blipFill>
        <p:spPr>
          <a:xfrm>
            <a:off x="4253865" y="2384425"/>
            <a:ext cx="4239895" cy="42881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45" y="876935"/>
            <a:ext cx="6304915" cy="2228215"/>
          </a:xfrm>
          <a:prstGeom prst="rect">
            <a:avLst/>
          </a:prstGeom>
        </p:spPr>
      </p:pic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注意力打分函数 </a:t>
            </a:r>
            <a:r>
              <a:rPr lang="en-US" altLang="zh-CN"/>
              <a:t>s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sz="quarter" idx="1"/>
          </p:nvPr>
        </p:nvPicPr>
        <p:blipFill>
          <a:blip r:embed="rId2"/>
          <a:srcRect b="398"/>
          <a:stretch>
            <a:fillRect/>
          </a:stretch>
        </p:blipFill>
        <p:spPr>
          <a:xfrm>
            <a:off x="1261745" y="3105150"/>
            <a:ext cx="4047490" cy="35629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28725" y="5394325"/>
            <a:ext cx="4191000" cy="129540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20" y="4063365"/>
            <a:ext cx="2153920" cy="16465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注意力模型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786765"/>
            <a:ext cx="8928735" cy="695325"/>
          </a:xfrm>
        </p:spPr>
        <p:txBody>
          <a:bodyPr/>
          <a:p>
            <a:r>
              <a:t>Encoder-Decoder</a:t>
            </a:r>
            <a:r>
              <a:rPr lang="zh-CN" altLang="en-US"/>
              <a:t>结构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2924175"/>
            <a:ext cx="8208010" cy="2612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2465070"/>
            <a:ext cx="3340735" cy="815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405" y="5864225"/>
            <a:ext cx="3169920" cy="44386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498465" y="1186180"/>
            <a:ext cx="3211830" cy="1630680"/>
            <a:chOff x="5469" y="7939"/>
            <a:chExt cx="5058" cy="25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9" y="9826"/>
              <a:ext cx="5058" cy="68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1" y="7939"/>
              <a:ext cx="3275" cy="1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注意力模型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786765"/>
            <a:ext cx="8928735" cy="695325"/>
          </a:xfrm>
        </p:spPr>
        <p:txBody>
          <a:bodyPr/>
          <a:p>
            <a:r>
              <a:t>引入注意力模型的Encoder-Decoder框架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1771015"/>
            <a:ext cx="7635875" cy="42754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771015"/>
            <a:ext cx="2502535" cy="104584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440" y="5401310"/>
            <a:ext cx="1874520" cy="56451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2385" y="2947670"/>
            <a:ext cx="4000500" cy="38487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注意力模型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786765"/>
            <a:ext cx="8928735" cy="1433830"/>
          </a:xfrm>
        </p:spPr>
        <p:txBody>
          <a:bodyPr/>
          <a:p>
            <a:r>
              <a:t>引入注意力模型的Encoder-Decoder框架</a:t>
            </a:r>
          </a:p>
          <a:p>
            <a:pPr lvl="1"/>
            <a:r>
              <a:t>Attention的形成过程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1424305"/>
            <a:ext cx="477266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文本分类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786765"/>
            <a:ext cx="8928735" cy="596900"/>
          </a:xfrm>
        </p:spPr>
        <p:txBody>
          <a:bodyPr/>
          <a:lstStyle/>
          <a:p>
            <a:r>
              <a:rPr lang="zh-CN" altLang="en-US" dirty="0"/>
              <a:t>前馈注意力机制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6690" y="786765"/>
            <a:ext cx="4172585" cy="84328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690495" y="6557646"/>
            <a:ext cx="3429000" cy="2527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050" dirty="0">
                <a:hlinkClick r:id="rId2"/>
              </a:rPr>
              <a:t>https://colinraffel.com/publications/iclr2016feed.pdf</a:t>
            </a:r>
            <a:endParaRPr lang="zh-CN" altLang="en-US" sz="105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217295" y="1759585"/>
            <a:ext cx="6951980" cy="4798060"/>
            <a:chOff x="1917" y="2771"/>
            <a:chExt cx="10948" cy="75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7" y="2771"/>
              <a:ext cx="10948" cy="7556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0742" y="3412"/>
              <a:ext cx="2123" cy="1026"/>
              <a:chOff x="10742" y="3412"/>
              <a:chExt cx="2123" cy="1026"/>
            </a:xfrm>
          </p:grpSpPr>
          <p:cxnSp>
            <p:nvCxnSpPr>
              <p:cNvPr id="8" name="直接箭头连接符 7"/>
              <p:cNvCxnSpPr/>
              <p:nvPr/>
            </p:nvCxnSpPr>
            <p:spPr>
              <a:xfrm>
                <a:off x="10815" y="4148"/>
                <a:ext cx="622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11577" y="3858"/>
                <a:ext cx="12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output</a:t>
                </a:r>
                <a:endParaRPr lang="en-US" altLang="zh-CN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0742" y="3412"/>
                <a:ext cx="7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FC</a:t>
                </a:r>
                <a:endParaRPr lang="en-US" altLang="zh-CN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661670" y="1798320"/>
            <a:ext cx="151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计算</a:t>
            </a:r>
            <a:r>
              <a:rPr lang="en-US" altLang="zh-CN">
                <a:solidFill>
                  <a:srgbClr val="C00000"/>
                </a:solidFill>
              </a:rPr>
              <a:t>attention</a:t>
            </a:r>
            <a:endParaRPr lang="en-US" altLang="zh-CN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机器翻译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786765"/>
            <a:ext cx="8928735" cy="1433830"/>
          </a:xfrm>
        </p:spPr>
        <p:txBody>
          <a:bodyPr/>
          <a:p>
            <a:r>
              <a:t>RNN作为具体模型的Encoder-Decoder框架</a:t>
            </a:r>
          </a:p>
        </p:txBody>
      </p:sp>
      <p:pic>
        <p:nvPicPr>
          <p:cNvPr id="2050" name="Picture 2" descr="Image result for attention machine transl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" y="2220595"/>
            <a:ext cx="8595360" cy="31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人类的注意力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机器翻译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786765"/>
            <a:ext cx="8928735" cy="2680335"/>
          </a:xfrm>
        </p:spPr>
        <p:txBody>
          <a:bodyPr/>
          <a:p>
            <a:r>
              <a:t>RNN作为具体模型的Encoder-Decoder框架</a:t>
            </a:r>
          </a:p>
          <a:p>
            <a:pPr lvl="1"/>
            <a:r>
              <a:t>注意力分配概率计算</a:t>
            </a:r>
            <a:r>
              <a:rPr lang="zh-CN"/>
              <a:t>：</a:t>
            </a:r>
            <a:endParaRPr lang="zh-CN"/>
          </a:p>
          <a:p>
            <a:pPr lvl="2"/>
            <a:r>
              <a:rPr lang="zh-CN"/>
              <a:t>要预测</a:t>
            </a:r>
            <a:r>
              <a:rPr lang="en-US" altLang="zh-CN"/>
              <a:t>Y</a:t>
            </a:r>
            <a:r>
              <a:rPr lang="en-US" altLang="zh-CN" baseline="-25000"/>
              <a:t>i</a:t>
            </a:r>
            <a:r>
              <a:rPr lang="zh-CN" altLang="en-US"/>
              <a:t>时，用</a:t>
            </a:r>
            <a:r>
              <a:rPr lang="en-US" altLang="zh-CN"/>
              <a:t>H</a:t>
            </a:r>
            <a:r>
              <a:rPr lang="en-US" altLang="zh-CN" baseline="-25000"/>
              <a:t>i-1</a:t>
            </a:r>
            <a:r>
              <a:rPr lang="zh-CN" altLang="en-US"/>
              <a:t>和</a:t>
            </a:r>
            <a:r>
              <a:rPr lang="en-US" altLang="zh-CN"/>
              <a:t>source</a:t>
            </a:r>
            <a:r>
              <a:rPr lang="zh-CN" altLang="en-US"/>
              <a:t>中之前的所有隐节点进行计算</a:t>
            </a:r>
            <a:endParaRPr lang="zh-CN" altLang="en-US"/>
          </a:p>
        </p:txBody>
      </p:sp>
      <p:pic>
        <p:nvPicPr>
          <p:cNvPr id="2052" name="Picture 4" descr="Image result for attention machine transl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" y="2817495"/>
            <a:ext cx="8767445" cy="32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  <a:endParaRPr lang="zh-CN" altLang="en-US" dirty="0"/>
          </a:p>
        </p:txBody>
      </p:sp>
      <p:pic>
        <p:nvPicPr>
          <p:cNvPr id="3074" name="Picture 2" descr="Image result for attention machine transl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65" y="808990"/>
            <a:ext cx="5842000" cy="596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t>Transformer</a:t>
            </a:r>
          </a:p>
        </p:txBody>
      </p:sp>
      <p:sp>
        <p:nvSpPr>
          <p:cNvPr id="3" name="AutoShape 2" descr="Multi-step attention "/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1802130"/>
            <a:ext cx="7914005" cy="47110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248473" y="1146817"/>
            <a:ext cx="3429000" cy="4140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/>
              <a:t>https://mchromiak.github.io/articles/2017/Sep/12/Transformer-Attention-is-all-you-need/#.W90QB5Mzabg</a:t>
            </a:r>
            <a:endParaRPr lang="zh-CN" altLang="en-US" sz="1050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阅读理解</a:t>
            </a:r>
            <a:endParaRPr lang="zh-CN" altLang="en-US" dirty="0"/>
          </a:p>
        </p:txBody>
      </p:sp>
      <p:sp>
        <p:nvSpPr>
          <p:cNvPr id="3" name="AutoShape 2" descr="Multi-step attention "/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0"/>
          </a:p>
        </p:txBody>
      </p:sp>
      <p:pic>
        <p:nvPicPr>
          <p:cNvPr id="3074" name="Picture 2" descr="âbidafâçå¾çæç´¢ç»æ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" y="957580"/>
            <a:ext cx="8954770" cy="51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686300" y="1343025"/>
            <a:ext cx="372110" cy="106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" dirty="0"/>
              <a:t>https://allenai.github.io/bi-att-flow/</a:t>
            </a:r>
            <a:endParaRPr lang="zh-CN" altLang="en-US" sz="1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注意力模型</a:t>
            </a:r>
            <a:endParaRPr lang="en-US" altLang="zh-CN"/>
          </a:p>
        </p:txBody>
      </p:sp>
      <p:sp>
        <p:nvSpPr>
          <p:cNvPr id="2" name="内容占位符 1"/>
          <p:cNvSpPr/>
          <p:nvPr>
            <p:ph sz="quarter" idx="1"/>
          </p:nvPr>
        </p:nvSpPr>
        <p:spPr>
          <a:xfrm>
            <a:off x="107950" y="786765"/>
            <a:ext cx="8928735" cy="678815"/>
          </a:xfrm>
        </p:spPr>
        <p:txBody>
          <a:bodyPr/>
          <a:p>
            <a:r>
              <a:rPr lang="zh-CN" altLang="en-US"/>
              <a:t>图像描述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04470" y="1674495"/>
            <a:ext cx="8898890" cy="4422775"/>
            <a:chOff x="587" y="4236"/>
            <a:chExt cx="13116" cy="65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7" y="9188"/>
              <a:ext cx="1566" cy="1566"/>
            </a:xfrm>
            <a:prstGeom prst="rect">
              <a:avLst/>
            </a:prstGeom>
          </p:spPr>
        </p:pic>
        <p:cxnSp>
          <p:nvCxnSpPr>
            <p:cNvPr id="8" name="Straight Arrow Connector 12"/>
            <p:cNvCxnSpPr>
              <a:stCxn id="11" idx="0"/>
              <a:endCxn id="12" idx="2"/>
            </p:cNvCxnSpPr>
            <p:nvPr/>
          </p:nvCxnSpPr>
          <p:spPr>
            <a:xfrm flipH="1" flipV="1">
              <a:off x="1365" y="8572"/>
              <a:ext cx="6" cy="6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96" y="7972"/>
              <a:ext cx="1538" cy="6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3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思源宋体" panose="02020400000000000000" charset="-122"/>
                  <a:ea typeface="思源宋体" panose="02020400000000000000" charset="-122"/>
                  <a:cs typeface="CMU Bright Roman"/>
                </a:rPr>
                <a:t>CNN</a:t>
              </a:r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02" y="6769"/>
              <a:ext cx="1538" cy="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8" y="6769"/>
              <a:ext cx="1538" cy="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cxnSp>
          <p:nvCxnSpPr>
            <p:cNvPr id="16" name="Straight Arrow Connector 15"/>
            <p:cNvCxnSpPr>
              <a:stCxn id="14" idx="3"/>
              <a:endCxn id="15" idx="1"/>
            </p:cNvCxnSpPr>
            <p:nvPr/>
          </p:nvCxnSpPr>
          <p:spPr>
            <a:xfrm>
              <a:off x="4440" y="7069"/>
              <a:ext cx="768" cy="0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530" y="7126"/>
              <a:ext cx="568" cy="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h</a:t>
              </a:r>
              <a:r>
                <a:rPr lang="en-US" sz="1400" baseline="-250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1</a:t>
              </a:r>
              <a:endParaRPr lang="en-US" sz="1400" baseline="-25000" dirty="0"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6745" y="7066"/>
              <a:ext cx="768" cy="0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829" y="7142"/>
              <a:ext cx="568" cy="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h</a:t>
              </a:r>
              <a:r>
                <a:rPr lang="en-US" sz="1400" baseline="-250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2</a:t>
              </a:r>
              <a:endParaRPr lang="en-US" sz="1400" baseline="-25000" dirty="0"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15" y="7142"/>
              <a:ext cx="568" cy="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h</a:t>
              </a:r>
              <a:r>
                <a:rPr lang="en-US" sz="1400" baseline="-250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0</a:t>
              </a:r>
              <a:endParaRPr lang="en-US" sz="1400" baseline="-25000" dirty="0"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3660" y="6153"/>
              <a:ext cx="0" cy="616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971" y="6155"/>
              <a:ext cx="0" cy="616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138" y="4251"/>
              <a:ext cx="1065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solidFill>
                    <a:srgbClr val="7030A0"/>
                  </a:solidFill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“The”</a:t>
              </a:r>
              <a:endParaRPr lang="en-US" sz="1400" dirty="0">
                <a:solidFill>
                  <a:srgbClr val="7030A0"/>
                </a:solidFill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44" y="4251"/>
              <a:ext cx="1054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solidFill>
                    <a:srgbClr val="7030A0"/>
                  </a:solidFill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“dog”</a:t>
              </a:r>
              <a:endParaRPr lang="en-US" sz="1400" dirty="0">
                <a:solidFill>
                  <a:srgbClr val="7030A0"/>
                </a:solidFill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06" y="6236"/>
              <a:ext cx="568" cy="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h</a:t>
              </a:r>
              <a:r>
                <a:rPr lang="en-US" sz="1400" baseline="-250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1</a:t>
              </a:r>
              <a:endParaRPr lang="en-US" sz="1400" baseline="-25000" dirty="0"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17" y="6236"/>
              <a:ext cx="568" cy="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h</a:t>
              </a:r>
              <a:r>
                <a:rPr lang="en-US" sz="1400" baseline="-250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2</a:t>
              </a:r>
              <a:endParaRPr lang="en-US" sz="1400" baseline="-25000" dirty="0"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02" y="5477"/>
              <a:ext cx="1538" cy="6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思源宋体" panose="02020400000000000000" charset="-122"/>
                  <a:ea typeface="思源宋体" panose="02020400000000000000" charset="-122"/>
                  <a:cs typeface="CMU Bright Roman"/>
                </a:rPr>
                <a:t>Classifier</a:t>
              </a:r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cxnSp>
          <p:nvCxnSpPr>
            <p:cNvPr id="30" name="Straight Arrow Connector 29"/>
            <p:cNvCxnSpPr>
              <a:stCxn id="29" idx="0"/>
              <a:endCxn id="24" idx="2"/>
            </p:cNvCxnSpPr>
            <p:nvPr/>
          </p:nvCxnSpPr>
          <p:spPr>
            <a:xfrm flipV="1">
              <a:off x="3671" y="5020"/>
              <a:ext cx="0" cy="4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5202" y="5477"/>
              <a:ext cx="1538" cy="6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思源宋体" panose="02020400000000000000" charset="-122"/>
                  <a:ea typeface="思源宋体" panose="02020400000000000000" charset="-122"/>
                  <a:cs typeface="CMU Bright Roman"/>
                </a:rPr>
                <a:t>Classifier</a:t>
              </a:r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cxnSp>
          <p:nvCxnSpPr>
            <p:cNvPr id="34" name="Straight Arrow Connector 33"/>
            <p:cNvCxnSpPr>
              <a:stCxn id="31" idx="0"/>
              <a:endCxn id="25" idx="2"/>
            </p:cNvCxnSpPr>
            <p:nvPr/>
          </p:nvCxnSpPr>
          <p:spPr>
            <a:xfrm flipV="1">
              <a:off x="5971" y="5020"/>
              <a:ext cx="0" cy="4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2165" y="6764"/>
              <a:ext cx="1538" cy="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306" y="4246"/>
              <a:ext cx="1246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solidFill>
                    <a:srgbClr val="7030A0"/>
                  </a:solidFill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“STOP”</a:t>
              </a:r>
              <a:endParaRPr lang="en-US" sz="1400" dirty="0">
                <a:solidFill>
                  <a:srgbClr val="7030A0"/>
                </a:solidFill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875" y="6232"/>
              <a:ext cx="568" cy="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h</a:t>
              </a:r>
              <a:r>
                <a:rPr lang="en-US" sz="1400" baseline="-250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5</a:t>
              </a:r>
              <a:endParaRPr lang="en-US" sz="1400" baseline="-25000" dirty="0"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160" y="5472"/>
              <a:ext cx="1538" cy="6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思源宋体" panose="02020400000000000000" charset="-122"/>
                  <a:ea typeface="思源宋体" panose="02020400000000000000" charset="-122"/>
                  <a:cs typeface="CMU Bright Roman"/>
                </a:rPr>
                <a:t>Classifier</a:t>
              </a:r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cxnSp>
          <p:nvCxnSpPr>
            <p:cNvPr id="43" name="Straight Arrow Connector 42"/>
            <p:cNvCxnSpPr>
              <a:stCxn id="42" idx="0"/>
              <a:endCxn id="40" idx="2"/>
            </p:cNvCxnSpPr>
            <p:nvPr/>
          </p:nvCxnSpPr>
          <p:spPr>
            <a:xfrm flipV="1">
              <a:off x="12929" y="5015"/>
              <a:ext cx="0" cy="4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11392" y="7059"/>
              <a:ext cx="768" cy="0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12929" y="6148"/>
              <a:ext cx="0" cy="616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1516" y="7126"/>
              <a:ext cx="568" cy="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h</a:t>
              </a:r>
              <a:r>
                <a:rPr lang="en-US" sz="1400" baseline="-250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4</a:t>
              </a:r>
              <a:endParaRPr lang="en-US" sz="1400" baseline="-25000" dirty="0"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3670" y="7356"/>
              <a:ext cx="0" cy="616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5982" y="7359"/>
              <a:ext cx="0" cy="616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12939" y="7351"/>
              <a:ext cx="0" cy="616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449" y="7959"/>
              <a:ext cx="1065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solidFill>
                    <a:srgbClr val="521B93"/>
                  </a:solidFill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“The”</a:t>
              </a:r>
              <a:endParaRPr lang="en-US" sz="1400" dirty="0">
                <a:solidFill>
                  <a:srgbClr val="521B93"/>
                </a:solidFill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238" y="7889"/>
              <a:ext cx="1382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solidFill>
                    <a:srgbClr val="521B93"/>
                  </a:solidFill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“hiding”</a:t>
              </a:r>
              <a:endParaRPr lang="en-US" sz="1400" dirty="0">
                <a:solidFill>
                  <a:srgbClr val="521B93"/>
                </a:solidFill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13" y="6759"/>
              <a:ext cx="1538" cy="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9051" y="7057"/>
              <a:ext cx="768" cy="0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9134" y="7132"/>
              <a:ext cx="568" cy="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h</a:t>
              </a:r>
              <a:r>
                <a:rPr lang="en-US" sz="1400" baseline="-250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3</a:t>
              </a:r>
              <a:endParaRPr lang="en-US" sz="1400" baseline="-25000" dirty="0"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8277" y="6146"/>
              <a:ext cx="0" cy="616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895" y="4241"/>
              <a:ext cx="763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solidFill>
                    <a:srgbClr val="7030A0"/>
                  </a:solidFill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“is”</a:t>
              </a:r>
              <a:endParaRPr lang="en-US" sz="1400" dirty="0">
                <a:solidFill>
                  <a:srgbClr val="7030A0"/>
                </a:solidFill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23" y="6227"/>
              <a:ext cx="568" cy="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h</a:t>
              </a:r>
              <a:r>
                <a:rPr lang="en-US" sz="1400" baseline="-250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3</a:t>
              </a:r>
              <a:endParaRPr lang="en-US" sz="1400" baseline="-25000" dirty="0"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508" y="5467"/>
              <a:ext cx="1538" cy="6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思源宋体" panose="02020400000000000000" charset="-122"/>
                  <a:ea typeface="思源宋体" panose="02020400000000000000" charset="-122"/>
                  <a:cs typeface="CMU Bright Roman"/>
                </a:rPr>
                <a:t>Classifier</a:t>
              </a:r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cxnSp>
          <p:nvCxnSpPr>
            <p:cNvPr id="61" name="Straight Arrow Connector 60"/>
            <p:cNvCxnSpPr>
              <a:stCxn id="60" idx="0"/>
              <a:endCxn id="58" idx="2"/>
            </p:cNvCxnSpPr>
            <p:nvPr/>
          </p:nvCxnSpPr>
          <p:spPr>
            <a:xfrm flipH="1" flipV="1">
              <a:off x="8276" y="5010"/>
              <a:ext cx="1" cy="4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8287" y="7349"/>
              <a:ext cx="0" cy="616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7760" y="7949"/>
              <a:ext cx="1054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solidFill>
                    <a:srgbClr val="521B93"/>
                  </a:solidFill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“dog”</a:t>
              </a:r>
              <a:endParaRPr lang="en-US" sz="1400" dirty="0">
                <a:solidFill>
                  <a:srgbClr val="521B93"/>
                </a:solidFill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850" y="6754"/>
              <a:ext cx="1538" cy="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10614" y="6141"/>
              <a:ext cx="0" cy="616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9923" y="4236"/>
              <a:ext cx="1382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solidFill>
                    <a:srgbClr val="7030A0"/>
                  </a:solidFill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“hiding”</a:t>
              </a:r>
              <a:endParaRPr lang="en-US" sz="1400" dirty="0">
                <a:solidFill>
                  <a:srgbClr val="7030A0"/>
                </a:solidFill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560" y="6222"/>
              <a:ext cx="568" cy="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h</a:t>
              </a:r>
              <a:r>
                <a:rPr lang="en-US" sz="1400" baseline="-25000" dirty="0"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4</a:t>
              </a:r>
              <a:endParaRPr lang="en-US" sz="1400" baseline="-25000" dirty="0"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9845" y="5462"/>
              <a:ext cx="1538" cy="6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思源宋体" panose="02020400000000000000" charset="-122"/>
                  <a:ea typeface="思源宋体" panose="02020400000000000000" charset="-122"/>
                  <a:cs typeface="CMU Bright Roman"/>
                </a:rPr>
                <a:t>Classifier</a:t>
              </a:r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cxnSp>
          <p:nvCxnSpPr>
            <p:cNvPr id="71" name="Straight Arrow Connector 70"/>
            <p:cNvCxnSpPr>
              <a:stCxn id="70" idx="0"/>
              <a:endCxn id="68" idx="2"/>
            </p:cNvCxnSpPr>
            <p:nvPr/>
          </p:nvCxnSpPr>
          <p:spPr>
            <a:xfrm flipV="1">
              <a:off x="10614" y="5005"/>
              <a:ext cx="0" cy="4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10624" y="7344"/>
              <a:ext cx="0" cy="616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10242" y="7944"/>
              <a:ext cx="763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solidFill>
                    <a:srgbClr val="521B93"/>
                  </a:solidFill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“is”</a:t>
              </a:r>
              <a:endParaRPr lang="en-US" sz="1400" dirty="0">
                <a:solidFill>
                  <a:srgbClr val="521B93"/>
                </a:solidFill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84" y="7925"/>
              <a:ext cx="1366" cy="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400" dirty="0">
                  <a:solidFill>
                    <a:srgbClr val="521B93"/>
                  </a:solidFill>
                  <a:latin typeface="思源宋体" panose="02020400000000000000" charset="-122"/>
                  <a:ea typeface="思源宋体" panose="02020400000000000000" charset="-122"/>
                  <a:cs typeface="CMU Bright Oblique"/>
                </a:rPr>
                <a:t>“START”</a:t>
              </a:r>
              <a:endParaRPr lang="en-US" sz="1400" dirty="0">
                <a:solidFill>
                  <a:srgbClr val="521B93"/>
                </a:solidFill>
                <a:latin typeface="思源宋体" panose="02020400000000000000" charset="-122"/>
                <a:ea typeface="思源宋体" panose="02020400000000000000" charset="-122"/>
                <a:cs typeface="CMU Bright Oblique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0" y="6769"/>
              <a:ext cx="1538" cy="600"/>
            </a:xfrm>
            <a:prstGeom prst="rect">
              <a:avLst/>
            </a:prstGeom>
            <a:solidFill>
              <a:schemeClr val="bg1">
                <a:lumMod val="85000"/>
                <a:alpha val="33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 dirty="0">
                <a:solidFill>
                  <a:srgbClr val="000000"/>
                </a:solidFill>
                <a:latin typeface="思源宋体" panose="02020400000000000000" charset="-122"/>
                <a:ea typeface="思源宋体" panose="02020400000000000000" charset="-122"/>
                <a:cs typeface="CMU Bright Roman"/>
              </a:endParaRPr>
            </a:p>
          </p:txBody>
        </p:sp>
        <p:cxnSp>
          <p:nvCxnSpPr>
            <p:cNvPr id="66" name="Straight Arrow Connector 65"/>
            <p:cNvCxnSpPr>
              <a:stCxn id="65" idx="3"/>
            </p:cNvCxnSpPr>
            <p:nvPr/>
          </p:nvCxnSpPr>
          <p:spPr>
            <a:xfrm>
              <a:off x="2138" y="7069"/>
              <a:ext cx="768" cy="0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1368" y="7356"/>
              <a:ext cx="0" cy="6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57700" y="1227609"/>
            <a:ext cx="3429000" cy="2527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50" dirty="0"/>
              <a:t>http://kelvinxu.github.io/projects/capgen.html</a:t>
            </a:r>
            <a:endParaRPr lang="zh-CN" altLang="en-US" sz="1050" dirty="0"/>
          </a:p>
        </p:txBody>
      </p:sp>
      <p:sp>
        <p:nvSpPr>
          <p:cNvPr id="3" name="AutoShape 2" descr="model_diagram"/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" y="2660650"/>
            <a:ext cx="8910320" cy="3810000"/>
          </a:xfrm>
          <a:prstGeom prst="rect">
            <a:avLst/>
          </a:prstGeom>
        </p:spPr>
      </p:pic>
      <p:pic>
        <p:nvPicPr>
          <p:cNvPr id="9" name="内容占位符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" y="1003935"/>
            <a:ext cx="8928735" cy="1313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Captioning with attention</a:t>
            </a:r>
            <a:endParaRPr lang="en-US"/>
          </a:p>
        </p:txBody>
      </p:sp>
      <p:pic>
        <p:nvPicPr>
          <p:cNvPr id="7" name="Shape 14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6200" y="2612099"/>
            <a:ext cx="1452773" cy="1490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472"/>
          <p:cNvSpPr/>
          <p:nvPr/>
        </p:nvSpPr>
        <p:spPr>
          <a:xfrm rot="-5400000">
            <a:off x="1405855" y="2941828"/>
            <a:ext cx="1373867" cy="830775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473"/>
          <p:cNvSpPr txBox="1"/>
          <p:nvPr/>
        </p:nvSpPr>
        <p:spPr>
          <a:xfrm>
            <a:off x="1671001" y="3097199"/>
            <a:ext cx="843599" cy="6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000" dirty="0"/>
              <a:t>CNN</a:t>
            </a:r>
            <a:endParaRPr lang="en-GB" sz="2000" dirty="0"/>
          </a:p>
        </p:txBody>
      </p:sp>
      <p:sp>
        <p:nvSpPr>
          <p:cNvPr id="10" name="Shape 1474"/>
          <p:cNvSpPr txBox="1"/>
          <p:nvPr/>
        </p:nvSpPr>
        <p:spPr>
          <a:xfrm>
            <a:off x="123825" y="4045300"/>
            <a:ext cx="1323975" cy="83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/>
              <a:t>Image</a:t>
            </a:r>
            <a:endParaRPr lang="en-GB" dirty="0"/>
          </a:p>
        </p:txBody>
      </p:sp>
      <p:sp>
        <p:nvSpPr>
          <p:cNvPr id="11" name="Shape 1475"/>
          <p:cNvSpPr txBox="1"/>
          <p:nvPr/>
        </p:nvSpPr>
        <p:spPr>
          <a:xfrm>
            <a:off x="2819400" y="3863000"/>
            <a:ext cx="1240313" cy="83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/>
              <a:t>Feature map</a:t>
            </a:r>
            <a:endParaRPr lang="en-GB" sz="1400" dirty="0"/>
          </a:p>
          <a:p>
            <a:pPr lvl="0" algn="ctr" rtl="0">
              <a:spcBef>
                <a:spcPts val="0"/>
              </a:spcBef>
              <a:buNone/>
            </a:pPr>
            <a:r>
              <a:rPr lang="en-GB" sz="1400" dirty="0"/>
              <a:t>14x14x512</a:t>
            </a:r>
            <a:endParaRPr lang="en-GB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hape 1476">
                <a:extLst>
                  <a:ext uri="{FF2B5EF4-FFF2-40B4-BE49-F238E27FC236}">
                    <ele attr="{87110632-6C3C-FC45-B6EC-795A7B44D549}"/>
                  </a:ext>
                </a:extLst>
              </p:cNvPr>
              <p:cNvSpPr/>
              <p:nvPr/>
            </p:nvSpPr>
            <p:spPr>
              <a:xfrm>
                <a:off x="4426195" y="3029966"/>
                <a:ext cx="383400" cy="681999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12" name="Shape 14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95" y="3029966"/>
                <a:ext cx="383400" cy="68199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Shape 1485">
                <a:extLst>
                  <a:ext uri="{FF2B5EF4-FFF2-40B4-BE49-F238E27FC236}">
                    <ele attr="{9F8D12F6-DA10-7A45-B286-6BD8F3CF17D6}"/>
                  </a:ext>
                </a:extLst>
              </p:cNvPr>
              <p:cNvSpPr/>
              <p:nvPr/>
            </p:nvSpPr>
            <p:spPr>
              <a:xfrm>
                <a:off x="5742950" y="4356366"/>
                <a:ext cx="383400" cy="681999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21" name="Shape 14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50" y="4356366"/>
                <a:ext cx="383400" cy="6819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3" name="Shape 1487"/>
          <p:cNvSpPr txBox="1"/>
          <p:nvPr/>
        </p:nvSpPr>
        <p:spPr>
          <a:xfrm>
            <a:off x="5330162" y="5791200"/>
            <a:ext cx="2137438" cy="9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/>
              <a:t>Context vector determined by feature map and attention</a:t>
            </a:r>
            <a:endParaRPr lang="en-GB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Shape 1488">
                <a:extLst>
                  <a:ext uri="{FF2B5EF4-FFF2-40B4-BE49-F238E27FC236}">
                    <ele attr="{21D07A42-59BC-2F4C-95B0-29EF7EB38AF8}"/>
                  </a:ext>
                </a:extLst>
              </p:cNvPr>
              <p:cNvSpPr/>
              <p:nvPr/>
            </p:nvSpPr>
            <p:spPr>
              <a:xfrm>
                <a:off x="6289150" y="4356366"/>
                <a:ext cx="383400" cy="681999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" sz="12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24" name="Shape 14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150" y="4356366"/>
                <a:ext cx="383400" cy="6819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Shape 1489">
                <a:extLst>
                  <a:ext uri="{FF2B5EF4-FFF2-40B4-BE49-F238E27FC236}">
                    <ele attr="{725859EF-B026-0A46-922C-440FE91954F9}"/>
                  </a:ext>
                </a:extLst>
              </p:cNvPr>
              <p:cNvSpPr/>
              <p:nvPr/>
            </p:nvSpPr>
            <p:spPr>
              <a:xfrm>
                <a:off x="6004925" y="3029966"/>
                <a:ext cx="383400" cy="681999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25" name="Shape 14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25" y="3029966"/>
                <a:ext cx="383400" cy="68199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6" name="Shape 1490"/>
          <p:cNvCxnSpPr>
            <a:stCxn id="21" idx="0"/>
            <a:endCxn id="25" idx="2"/>
          </p:cNvCxnSpPr>
          <p:nvPr/>
        </p:nvCxnSpPr>
        <p:spPr>
          <a:xfrm rot="10800000" flipH="1">
            <a:off x="5934650" y="3711966"/>
            <a:ext cx="2619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27" name="Shape 1491"/>
          <p:cNvCxnSpPr>
            <a:stCxn id="24" idx="0"/>
            <a:endCxn id="25" idx="2"/>
          </p:cNvCxnSpPr>
          <p:nvPr/>
        </p:nvCxnSpPr>
        <p:spPr>
          <a:xfrm rot="10800000">
            <a:off x="6196750" y="3711966"/>
            <a:ext cx="2841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sp>
        <p:nvSpPr>
          <p:cNvPr id="28" name="Shape 1492"/>
          <p:cNvSpPr txBox="1"/>
          <p:nvPr/>
        </p:nvSpPr>
        <p:spPr>
          <a:xfrm>
            <a:off x="5987213" y="5069466"/>
            <a:ext cx="987300" cy="5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/>
              <a:t>&lt;START&gt;</a:t>
            </a:r>
            <a:endParaRPr lang="en-GB" sz="1400" dirty="0"/>
          </a:p>
        </p:txBody>
      </p:sp>
      <p:sp>
        <p:nvSpPr>
          <p:cNvPr id="29" name="Shape 1493"/>
          <p:cNvSpPr txBox="1"/>
          <p:nvPr/>
        </p:nvSpPr>
        <p:spPr>
          <a:xfrm>
            <a:off x="3810057" y="797985"/>
            <a:ext cx="1613580" cy="71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/>
              <a:t>Attention map over locations</a:t>
            </a:r>
            <a:endParaRPr lang="en-GB" sz="1400" dirty="0"/>
          </a:p>
        </p:txBody>
      </p:sp>
      <p:cxnSp>
        <p:nvCxnSpPr>
          <p:cNvPr id="30" name="Shape 1494"/>
          <p:cNvCxnSpPr/>
          <p:nvPr/>
        </p:nvCxnSpPr>
        <p:spPr>
          <a:xfrm rot="10800000">
            <a:off x="4622588" y="2365166"/>
            <a:ext cx="0" cy="6648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Shape 1498">
                <a:extLst>
                  <a:ext uri="{FF2B5EF4-FFF2-40B4-BE49-F238E27FC236}">
                    <ele attr="{F45A6223-EF9B-D941-A7C7-3378F2706AF8}"/>
                  </a:ext>
                </a:extLst>
              </p:cNvPr>
              <p:cNvSpPr/>
              <p:nvPr/>
            </p:nvSpPr>
            <p:spPr>
              <a:xfrm>
                <a:off x="6245160" y="1667117"/>
                <a:ext cx="401850" cy="708345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33" name="Shape 14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0" y="1667117"/>
                <a:ext cx="401850" cy="708345"/>
              </a:xfrm>
              <a:prstGeom prst="rect">
                <a:avLst/>
              </a:prstGeom>
              <a:blipFill rotWithShape="1">
                <a:blip r:embed="rId6"/>
                <a:stretch>
                  <a:fillRect l="-25000" r="-12500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4" name="Shape 1499"/>
          <p:cNvCxnSpPr>
            <a:stCxn id="25" idx="0"/>
          </p:cNvCxnSpPr>
          <p:nvPr/>
        </p:nvCxnSpPr>
        <p:spPr>
          <a:xfrm rot="10800000">
            <a:off x="5967125" y="2385566"/>
            <a:ext cx="2295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35" name="Shape 1500"/>
          <p:cNvCxnSpPr>
            <a:stCxn id="25" idx="0"/>
            <a:endCxn id="33" idx="2"/>
          </p:cNvCxnSpPr>
          <p:nvPr/>
        </p:nvCxnSpPr>
        <p:spPr>
          <a:xfrm flipV="1">
            <a:off x="6196625" y="2375462"/>
            <a:ext cx="249460" cy="654504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sp>
        <p:nvSpPr>
          <p:cNvPr id="53" name="TextBox 52"/>
          <p:cNvSpPr txBox="1"/>
          <p:nvPr/>
        </p:nvSpPr>
        <p:spPr>
          <a:xfrm>
            <a:off x="6210394" y="6525569"/>
            <a:ext cx="294195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7"/>
              </a:rPr>
              <a:t>Stanford CS231n</a:t>
            </a:r>
            <a:r>
              <a:rPr lang="en-US" sz="1000" dirty="0"/>
              <a:t>, </a:t>
            </a:r>
            <a:r>
              <a:rPr lang="en-US" sz="1000" dirty="0">
                <a:hlinkClick r:id="rId8"/>
              </a:rPr>
              <a:t>Berkeley CS294</a:t>
            </a:r>
            <a:endParaRPr lang="en-US" sz="1000" dirty="0"/>
          </a:p>
        </p:txBody>
      </p:sp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3062964" y="3036963"/>
          <a:ext cx="747093" cy="696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31"/>
                <a:gridCol w="249031"/>
                <a:gridCol w="249031"/>
              </a:tblGrid>
              <a:tr h="232279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</a:tr>
            </a:tbl>
          </a:graphicData>
        </a:graphic>
      </p:graphicFrame>
      <p:cxnSp>
        <p:nvCxnSpPr>
          <p:cNvPr id="55" name="Shape 1477"/>
          <p:cNvCxnSpPr/>
          <p:nvPr/>
        </p:nvCxnSpPr>
        <p:spPr>
          <a:xfrm>
            <a:off x="2514600" y="3382522"/>
            <a:ext cx="5178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56" name="Shape 1507"/>
          <p:cNvCxnSpPr>
            <a:endCxn id="25" idx="1"/>
          </p:cNvCxnSpPr>
          <p:nvPr/>
        </p:nvCxnSpPr>
        <p:spPr>
          <a:xfrm flipV="1">
            <a:off x="4805460" y="3370966"/>
            <a:ext cx="1199465" cy="11556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58" name="Shape 1477"/>
          <p:cNvCxnSpPr/>
          <p:nvPr/>
        </p:nvCxnSpPr>
        <p:spPr>
          <a:xfrm>
            <a:off x="3821461" y="3377581"/>
            <a:ext cx="604734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4250275" y="1657381"/>
          <a:ext cx="747093" cy="696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31"/>
                <a:gridCol w="249031"/>
                <a:gridCol w="249031"/>
              </a:tblGrid>
              <a:tr h="232279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5379257" y="1678625"/>
          <a:ext cx="747093" cy="696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31"/>
                <a:gridCol w="249031"/>
                <a:gridCol w="249031"/>
              </a:tblGrid>
              <a:tr h="232279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ele attr="{C03B8C7F-435C-6742-BA95-BDAB572ED34A}"/>
                  </a:ext>
                </a:extLst>
              </p:cNvPr>
              <p:cNvSpPr/>
              <p:nvPr/>
            </p:nvSpPr>
            <p:spPr>
              <a:xfrm>
                <a:off x="4426195" y="1250832"/>
                <a:ext cx="450764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" baseline="-25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95" y="1250832"/>
                <a:ext cx="450764" cy="36298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9" name="Freeform 58"/>
          <p:cNvSpPr/>
          <p:nvPr/>
        </p:nvSpPr>
        <p:spPr>
          <a:xfrm>
            <a:off x="5008382" y="1966201"/>
            <a:ext cx="914835" cy="3443999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  <a:gd name="connsiteX0-1" fmla="*/ 0 w 992921"/>
              <a:gd name="connsiteY0-2" fmla="*/ 197287 h 2673560"/>
              <a:gd name="connsiteX1-3" fmla="*/ 332901 w 992921"/>
              <a:gd name="connsiteY1-4" fmla="*/ 234274 h 2673560"/>
              <a:gd name="connsiteX2-5" fmla="*/ 678133 w 992921"/>
              <a:gd name="connsiteY2-6" fmla="*/ 2539795 h 2673560"/>
              <a:gd name="connsiteX3-7" fmla="*/ 992921 w 992921"/>
              <a:gd name="connsiteY3-8" fmla="*/ 2399396 h 2673560"/>
              <a:gd name="connsiteX0-9" fmla="*/ 0 w 992921"/>
              <a:gd name="connsiteY0-10" fmla="*/ 197287 h 2689532"/>
              <a:gd name="connsiteX1-11" fmla="*/ 332901 w 992921"/>
              <a:gd name="connsiteY1-12" fmla="*/ 234274 h 2689532"/>
              <a:gd name="connsiteX2-13" fmla="*/ 678133 w 992921"/>
              <a:gd name="connsiteY2-14" fmla="*/ 2539795 h 2689532"/>
              <a:gd name="connsiteX3-15" fmla="*/ 992921 w 992921"/>
              <a:gd name="connsiteY3-16" fmla="*/ 2399396 h 2689532"/>
              <a:gd name="connsiteX0-17" fmla="*/ 0 w 992921"/>
              <a:gd name="connsiteY0-18" fmla="*/ 197287 h 2689532"/>
              <a:gd name="connsiteX1-19" fmla="*/ 332901 w 992921"/>
              <a:gd name="connsiteY1-20" fmla="*/ 234274 h 2689532"/>
              <a:gd name="connsiteX2-21" fmla="*/ 678133 w 992921"/>
              <a:gd name="connsiteY2-22" fmla="*/ 2539795 h 2689532"/>
              <a:gd name="connsiteX3-23" fmla="*/ 992921 w 992921"/>
              <a:gd name="connsiteY3-24" fmla="*/ 2399396 h 2689532"/>
              <a:gd name="connsiteX0-25" fmla="*/ 0 w 992921"/>
              <a:gd name="connsiteY0-26" fmla="*/ 164919 h 2724155"/>
              <a:gd name="connsiteX1-27" fmla="*/ 332901 w 992921"/>
              <a:gd name="connsiteY1-28" fmla="*/ 268897 h 2724155"/>
              <a:gd name="connsiteX2-29" fmla="*/ 678133 w 992921"/>
              <a:gd name="connsiteY2-30" fmla="*/ 2574418 h 2724155"/>
              <a:gd name="connsiteX3-31" fmla="*/ 992921 w 992921"/>
              <a:gd name="connsiteY3-32" fmla="*/ 2434019 h 2724155"/>
              <a:gd name="connsiteX0-33" fmla="*/ 0 w 992921"/>
              <a:gd name="connsiteY0-34" fmla="*/ 121107 h 2680343"/>
              <a:gd name="connsiteX1-35" fmla="*/ 332901 w 992921"/>
              <a:gd name="connsiteY1-36" fmla="*/ 225085 h 2680343"/>
              <a:gd name="connsiteX2-37" fmla="*/ 678133 w 992921"/>
              <a:gd name="connsiteY2-38" fmla="*/ 2530606 h 2680343"/>
              <a:gd name="connsiteX3-39" fmla="*/ 992921 w 992921"/>
              <a:gd name="connsiteY3-40" fmla="*/ 2390207 h 2680343"/>
              <a:gd name="connsiteX0-41" fmla="*/ 0 w 992921"/>
              <a:gd name="connsiteY0-42" fmla="*/ 39628 h 2598864"/>
              <a:gd name="connsiteX1-43" fmla="*/ 306268 w 992921"/>
              <a:gd name="connsiteY1-44" fmla="*/ 317783 h 2598864"/>
              <a:gd name="connsiteX2-45" fmla="*/ 678133 w 992921"/>
              <a:gd name="connsiteY2-46" fmla="*/ 2449127 h 2598864"/>
              <a:gd name="connsiteX3-47" fmla="*/ 992921 w 992921"/>
              <a:gd name="connsiteY3-48" fmla="*/ 2308728 h 25988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92921" h="2598864">
                <a:moveTo>
                  <a:pt x="0" y="39628"/>
                </a:moveTo>
                <a:cubicBezTo>
                  <a:pt x="65551" y="-9804"/>
                  <a:pt x="193246" y="-83800"/>
                  <a:pt x="306268" y="317783"/>
                </a:cubicBezTo>
                <a:cubicBezTo>
                  <a:pt x="419290" y="719366"/>
                  <a:pt x="495243" y="2091586"/>
                  <a:pt x="678133" y="2449127"/>
                </a:cubicBezTo>
                <a:cubicBezTo>
                  <a:pt x="861023" y="2806668"/>
                  <a:pt x="981010" y="2426949"/>
                  <a:pt x="992921" y="230872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 59"/>
          <p:cNvSpPr/>
          <p:nvPr/>
        </p:nvSpPr>
        <p:spPr>
          <a:xfrm>
            <a:off x="3814788" y="3394865"/>
            <a:ext cx="1980699" cy="2203401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  <a:gd name="connsiteX0-1" fmla="*/ 0 w 992921"/>
              <a:gd name="connsiteY0-2" fmla="*/ 197287 h 2673560"/>
              <a:gd name="connsiteX1-3" fmla="*/ 332901 w 992921"/>
              <a:gd name="connsiteY1-4" fmla="*/ 234274 h 2673560"/>
              <a:gd name="connsiteX2-5" fmla="*/ 678133 w 992921"/>
              <a:gd name="connsiteY2-6" fmla="*/ 2539795 h 2673560"/>
              <a:gd name="connsiteX3-7" fmla="*/ 992921 w 992921"/>
              <a:gd name="connsiteY3-8" fmla="*/ 2399396 h 2673560"/>
              <a:gd name="connsiteX0-9" fmla="*/ 0 w 992921"/>
              <a:gd name="connsiteY0-10" fmla="*/ 197287 h 2689532"/>
              <a:gd name="connsiteX1-11" fmla="*/ 332901 w 992921"/>
              <a:gd name="connsiteY1-12" fmla="*/ 234274 h 2689532"/>
              <a:gd name="connsiteX2-13" fmla="*/ 678133 w 992921"/>
              <a:gd name="connsiteY2-14" fmla="*/ 2539795 h 2689532"/>
              <a:gd name="connsiteX3-15" fmla="*/ 992921 w 992921"/>
              <a:gd name="connsiteY3-16" fmla="*/ 2399396 h 2689532"/>
              <a:gd name="connsiteX0-17" fmla="*/ 0 w 992921"/>
              <a:gd name="connsiteY0-18" fmla="*/ 197287 h 2689532"/>
              <a:gd name="connsiteX1-19" fmla="*/ 332901 w 992921"/>
              <a:gd name="connsiteY1-20" fmla="*/ 234274 h 2689532"/>
              <a:gd name="connsiteX2-21" fmla="*/ 678133 w 992921"/>
              <a:gd name="connsiteY2-22" fmla="*/ 2539795 h 2689532"/>
              <a:gd name="connsiteX3-23" fmla="*/ 992921 w 992921"/>
              <a:gd name="connsiteY3-24" fmla="*/ 2399396 h 2689532"/>
              <a:gd name="connsiteX0-25" fmla="*/ 0 w 992921"/>
              <a:gd name="connsiteY0-26" fmla="*/ 164919 h 2724155"/>
              <a:gd name="connsiteX1-27" fmla="*/ 332901 w 992921"/>
              <a:gd name="connsiteY1-28" fmla="*/ 268897 h 2724155"/>
              <a:gd name="connsiteX2-29" fmla="*/ 678133 w 992921"/>
              <a:gd name="connsiteY2-30" fmla="*/ 2574418 h 2724155"/>
              <a:gd name="connsiteX3-31" fmla="*/ 992921 w 992921"/>
              <a:gd name="connsiteY3-32" fmla="*/ 2434019 h 2724155"/>
              <a:gd name="connsiteX0-33" fmla="*/ 0 w 992921"/>
              <a:gd name="connsiteY0-34" fmla="*/ 121107 h 2680343"/>
              <a:gd name="connsiteX1-35" fmla="*/ 332901 w 992921"/>
              <a:gd name="connsiteY1-36" fmla="*/ 225085 h 2680343"/>
              <a:gd name="connsiteX2-37" fmla="*/ 678133 w 992921"/>
              <a:gd name="connsiteY2-38" fmla="*/ 2530606 h 2680343"/>
              <a:gd name="connsiteX3-39" fmla="*/ 992921 w 992921"/>
              <a:gd name="connsiteY3-40" fmla="*/ 2390207 h 2680343"/>
              <a:gd name="connsiteX0-41" fmla="*/ 0 w 992921"/>
              <a:gd name="connsiteY0-42" fmla="*/ 39628 h 2598864"/>
              <a:gd name="connsiteX1-43" fmla="*/ 306268 w 992921"/>
              <a:gd name="connsiteY1-44" fmla="*/ 317783 h 2598864"/>
              <a:gd name="connsiteX2-45" fmla="*/ 678133 w 992921"/>
              <a:gd name="connsiteY2-46" fmla="*/ 2449127 h 2598864"/>
              <a:gd name="connsiteX3-47" fmla="*/ 992921 w 992921"/>
              <a:gd name="connsiteY3-48" fmla="*/ 2308728 h 2598864"/>
              <a:gd name="connsiteX0-49" fmla="*/ 0 w 881217"/>
              <a:gd name="connsiteY0-50" fmla="*/ 4342 h 3106880"/>
              <a:gd name="connsiteX1-51" fmla="*/ 194564 w 881217"/>
              <a:gd name="connsiteY1-52" fmla="*/ 825799 h 3106880"/>
              <a:gd name="connsiteX2-53" fmla="*/ 566429 w 881217"/>
              <a:gd name="connsiteY2-54" fmla="*/ 2957143 h 3106880"/>
              <a:gd name="connsiteX3-55" fmla="*/ 881217 w 881217"/>
              <a:gd name="connsiteY3-56" fmla="*/ 2816744 h 3106880"/>
              <a:gd name="connsiteX0-57" fmla="*/ 0 w 958550"/>
              <a:gd name="connsiteY0-58" fmla="*/ 3131 h 3304438"/>
              <a:gd name="connsiteX1-59" fmla="*/ 271897 w 958550"/>
              <a:gd name="connsiteY1-60" fmla="*/ 1023357 h 3304438"/>
              <a:gd name="connsiteX2-61" fmla="*/ 643762 w 958550"/>
              <a:gd name="connsiteY2-62" fmla="*/ 3154701 h 3304438"/>
              <a:gd name="connsiteX3-63" fmla="*/ 958550 w 958550"/>
              <a:gd name="connsiteY3-64" fmla="*/ 3014302 h 3304438"/>
              <a:gd name="connsiteX0-65" fmla="*/ 0 w 958550"/>
              <a:gd name="connsiteY0-66" fmla="*/ 3518 h 3304825"/>
              <a:gd name="connsiteX1-67" fmla="*/ 271897 w 958550"/>
              <a:gd name="connsiteY1-68" fmla="*/ 1023744 h 3304825"/>
              <a:gd name="connsiteX2-69" fmla="*/ 643762 w 958550"/>
              <a:gd name="connsiteY2-70" fmla="*/ 3155088 h 3304825"/>
              <a:gd name="connsiteX3-71" fmla="*/ 958550 w 958550"/>
              <a:gd name="connsiteY3-72" fmla="*/ 3014689 h 3304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58550" h="3304825">
                <a:moveTo>
                  <a:pt x="0" y="3518"/>
                </a:moveTo>
                <a:cubicBezTo>
                  <a:pt x="65551" y="-45914"/>
                  <a:pt x="186085" y="432224"/>
                  <a:pt x="271897" y="1023744"/>
                </a:cubicBezTo>
                <a:cubicBezTo>
                  <a:pt x="357709" y="1615264"/>
                  <a:pt x="460872" y="2797547"/>
                  <a:pt x="643762" y="3155088"/>
                </a:cubicBezTo>
                <a:cubicBezTo>
                  <a:pt x="826652" y="3512629"/>
                  <a:pt x="946639" y="3132910"/>
                  <a:pt x="958550" y="3014689"/>
                </a:cubicBezTo>
              </a:path>
            </a:pathLst>
          </a:custGeom>
          <a:ln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ele attr="{5F68112A-D9FA-4E48-96B2-0E3A1767C3DA}"/>
                  </a:ext>
                </a:extLst>
              </p:cNvPr>
              <p:cNvSpPr/>
              <p:nvPr/>
            </p:nvSpPr>
            <p:spPr>
              <a:xfrm>
                <a:off x="5665967" y="5472549"/>
                <a:ext cx="1540767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baseline="-25000" dirty="0"/>
              </a:p>
            </p:txBody>
          </p:sp>
        </mc:Choice>
        <mc:Fallback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967" y="5472549"/>
                <a:ext cx="1540767" cy="362984"/>
              </a:xfrm>
              <a:prstGeom prst="rect">
                <a:avLst/>
              </a:prstGeom>
              <a:blipFill rotWithShape="1"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ele attr="{9AAB8F22-9E52-EB45-BA8E-F3DD798AEA9F}"/>
                  </a:ext>
                </a:extLst>
              </p:cNvPr>
              <p:cNvSpPr/>
              <p:nvPr/>
            </p:nvSpPr>
            <p:spPr>
              <a:xfrm>
                <a:off x="5558915" y="1219200"/>
                <a:ext cx="473142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" baseline="-25000" dirty="0"/>
              </a:p>
            </p:txBody>
          </p:sp>
        </mc:Choice>
        <mc:Fallback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15" y="1219200"/>
                <a:ext cx="473142" cy="36298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/>
      <p:bldP spid="11" grpId="0"/>
      <p:bldP spid="12" grpId="0" bldLvl="0" animBg="1"/>
      <p:bldP spid="21" grpId="0" bldLvl="0" animBg="1"/>
      <p:bldP spid="23" grpId="0"/>
      <p:bldP spid="24" grpId="0" bldLvl="0" animBg="1"/>
      <p:bldP spid="25" grpId="0" bldLvl="0" animBg="1"/>
      <p:bldP spid="28" grpId="0"/>
      <p:bldP spid="29" grpId="0"/>
      <p:bldP spid="33" grpId="0" bldLvl="0" animBg="1"/>
      <p:bldP spid="3" grpId="0" bldLvl="0" animBg="1"/>
      <p:bldP spid="59" grpId="0" bldLvl="0" animBg="1"/>
      <p:bldP spid="60" grpId="0" bldLvl="0" animBg="1"/>
      <p:bldP spid="61" grpId="0" bldLvl="0" animBg="1"/>
      <p:bldP spid="62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Captioning with attention</a:t>
            </a:r>
            <a:endParaRPr lang="en-US"/>
          </a:p>
        </p:txBody>
      </p:sp>
      <p:pic>
        <p:nvPicPr>
          <p:cNvPr id="7" name="Shape 14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6200" y="2612099"/>
            <a:ext cx="1452773" cy="1490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472"/>
          <p:cNvSpPr/>
          <p:nvPr/>
        </p:nvSpPr>
        <p:spPr>
          <a:xfrm rot="-5400000">
            <a:off x="1405855" y="2941828"/>
            <a:ext cx="1373867" cy="830775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473"/>
          <p:cNvSpPr txBox="1"/>
          <p:nvPr/>
        </p:nvSpPr>
        <p:spPr>
          <a:xfrm>
            <a:off x="1671001" y="3097199"/>
            <a:ext cx="843599" cy="6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000" dirty="0"/>
              <a:t>CNN</a:t>
            </a:r>
            <a:endParaRPr lang="en-GB" sz="2000" dirty="0"/>
          </a:p>
        </p:txBody>
      </p:sp>
      <p:sp>
        <p:nvSpPr>
          <p:cNvPr id="10" name="Shape 1474"/>
          <p:cNvSpPr txBox="1"/>
          <p:nvPr/>
        </p:nvSpPr>
        <p:spPr>
          <a:xfrm>
            <a:off x="123825" y="4045300"/>
            <a:ext cx="1323975" cy="83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/>
              <a:t>Image</a:t>
            </a:r>
            <a:endParaRPr lang="en-GB" dirty="0"/>
          </a:p>
        </p:txBody>
      </p:sp>
      <p:sp>
        <p:nvSpPr>
          <p:cNvPr id="11" name="Shape 1475"/>
          <p:cNvSpPr txBox="1"/>
          <p:nvPr/>
        </p:nvSpPr>
        <p:spPr>
          <a:xfrm>
            <a:off x="2819400" y="3863000"/>
            <a:ext cx="1240313" cy="83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/>
              <a:t>Feature map</a:t>
            </a:r>
            <a:endParaRPr lang="en-GB" sz="1400" dirty="0"/>
          </a:p>
          <a:p>
            <a:pPr lvl="0" algn="ctr" rtl="0">
              <a:spcBef>
                <a:spcPts val="0"/>
              </a:spcBef>
              <a:buNone/>
            </a:pPr>
            <a:r>
              <a:rPr lang="en-GB" sz="1400" dirty="0"/>
              <a:t>14x14x512</a:t>
            </a:r>
            <a:endParaRPr lang="en-GB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hape 1476">
                <a:extLst>
                  <a:ext uri="{FF2B5EF4-FFF2-40B4-BE49-F238E27FC236}">
                    <ele attr="{87110632-6C3C-FC45-B6EC-795A7B44D549}"/>
                  </a:ext>
                </a:extLst>
              </p:cNvPr>
              <p:cNvSpPr/>
              <p:nvPr/>
            </p:nvSpPr>
            <p:spPr>
              <a:xfrm>
                <a:off x="4426195" y="3029966"/>
                <a:ext cx="383400" cy="681999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12" name="Shape 14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95" y="3029966"/>
                <a:ext cx="383400" cy="68199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Shape 1485">
                <a:extLst>
                  <a:ext uri="{FF2B5EF4-FFF2-40B4-BE49-F238E27FC236}">
                    <ele attr="{9F8D12F6-DA10-7A45-B286-6BD8F3CF17D6}"/>
                  </a:ext>
                </a:extLst>
              </p:cNvPr>
              <p:cNvSpPr/>
              <p:nvPr/>
            </p:nvSpPr>
            <p:spPr>
              <a:xfrm>
                <a:off x="5742950" y="4356366"/>
                <a:ext cx="383400" cy="681999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21" name="Shape 14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50" y="4356366"/>
                <a:ext cx="383400" cy="6819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Shape 1488">
                <a:extLst>
                  <a:ext uri="{FF2B5EF4-FFF2-40B4-BE49-F238E27FC236}">
                    <ele attr="{21D07A42-59BC-2F4C-95B0-29EF7EB38AF8}"/>
                  </a:ext>
                </a:extLst>
              </p:cNvPr>
              <p:cNvSpPr/>
              <p:nvPr/>
            </p:nvSpPr>
            <p:spPr>
              <a:xfrm>
                <a:off x="6289150" y="4356366"/>
                <a:ext cx="383400" cy="681999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" sz="12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24" name="Shape 14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150" y="4356366"/>
                <a:ext cx="383400" cy="6819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Shape 1489">
                <a:extLst>
                  <a:ext uri="{FF2B5EF4-FFF2-40B4-BE49-F238E27FC236}">
                    <ele attr="{725859EF-B026-0A46-922C-440FE91954F9}"/>
                  </a:ext>
                </a:extLst>
              </p:cNvPr>
              <p:cNvSpPr/>
              <p:nvPr/>
            </p:nvSpPr>
            <p:spPr>
              <a:xfrm>
                <a:off x="6004925" y="3029966"/>
                <a:ext cx="383400" cy="681999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25" name="Shape 14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25" y="3029966"/>
                <a:ext cx="383400" cy="68199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6" name="Shape 1490"/>
          <p:cNvCxnSpPr>
            <a:stCxn id="21" idx="0"/>
            <a:endCxn id="25" idx="2"/>
          </p:cNvCxnSpPr>
          <p:nvPr/>
        </p:nvCxnSpPr>
        <p:spPr>
          <a:xfrm rot="10800000" flipH="1">
            <a:off x="5934650" y="3711966"/>
            <a:ext cx="2619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27" name="Shape 1491"/>
          <p:cNvCxnSpPr>
            <a:stCxn id="24" idx="0"/>
            <a:endCxn id="25" idx="2"/>
          </p:cNvCxnSpPr>
          <p:nvPr/>
        </p:nvCxnSpPr>
        <p:spPr>
          <a:xfrm rot="10800000">
            <a:off x="6196750" y="3711966"/>
            <a:ext cx="2841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sp>
        <p:nvSpPr>
          <p:cNvPr id="28" name="Shape 1492"/>
          <p:cNvSpPr txBox="1"/>
          <p:nvPr/>
        </p:nvSpPr>
        <p:spPr>
          <a:xfrm>
            <a:off x="5987213" y="5069466"/>
            <a:ext cx="987300" cy="5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/>
              <a:t>&lt;START&gt;</a:t>
            </a:r>
            <a:endParaRPr lang="en-GB" sz="1400" dirty="0"/>
          </a:p>
        </p:txBody>
      </p:sp>
      <p:cxnSp>
        <p:nvCxnSpPr>
          <p:cNvPr id="30" name="Shape 1494"/>
          <p:cNvCxnSpPr/>
          <p:nvPr/>
        </p:nvCxnSpPr>
        <p:spPr>
          <a:xfrm rot="10800000">
            <a:off x="4622588" y="2365166"/>
            <a:ext cx="0" cy="6648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Shape 1498">
                <a:extLst>
                  <a:ext uri="{FF2B5EF4-FFF2-40B4-BE49-F238E27FC236}">
                    <ele attr="{F45A6223-EF9B-D941-A7C7-3378F2706AF8}"/>
                  </a:ext>
                </a:extLst>
              </p:cNvPr>
              <p:cNvSpPr/>
              <p:nvPr/>
            </p:nvSpPr>
            <p:spPr>
              <a:xfrm>
                <a:off x="6245160" y="1667117"/>
                <a:ext cx="401850" cy="708345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33" name="Shape 14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0" y="1667117"/>
                <a:ext cx="401850" cy="708345"/>
              </a:xfrm>
              <a:prstGeom prst="rect">
                <a:avLst/>
              </a:prstGeom>
              <a:blipFill rotWithShape="1">
                <a:blip r:embed="rId6"/>
                <a:stretch>
                  <a:fillRect l="-25000" r="-12500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4" name="Shape 1499"/>
          <p:cNvCxnSpPr>
            <a:stCxn id="25" idx="0"/>
          </p:cNvCxnSpPr>
          <p:nvPr/>
        </p:nvCxnSpPr>
        <p:spPr>
          <a:xfrm rot="10800000">
            <a:off x="5967125" y="2385566"/>
            <a:ext cx="2295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35" name="Shape 1500"/>
          <p:cNvCxnSpPr>
            <a:stCxn id="25" idx="0"/>
            <a:endCxn id="33" idx="2"/>
          </p:cNvCxnSpPr>
          <p:nvPr/>
        </p:nvCxnSpPr>
        <p:spPr>
          <a:xfrm flipV="1">
            <a:off x="6196625" y="2375462"/>
            <a:ext cx="249460" cy="654504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Shape 1506">
                <a:extLst>
                  <a:ext uri="{FF2B5EF4-FFF2-40B4-BE49-F238E27FC236}">
                    <ele attr="{6C99C02C-C0C6-BF46-85B0-385A1B7EC78F}"/>
                  </a:ext>
                </a:extLst>
              </p:cNvPr>
              <p:cNvSpPr/>
              <p:nvPr/>
            </p:nvSpPr>
            <p:spPr>
              <a:xfrm>
                <a:off x="7383400" y="4356366"/>
                <a:ext cx="383400" cy="681999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49" name="Shape 15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00" y="4356366"/>
                <a:ext cx="383400" cy="68199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6210394" y="6525569"/>
            <a:ext cx="29883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8"/>
              </a:rPr>
              <a:t>Stanford CS231n</a:t>
            </a:r>
            <a:r>
              <a:rPr lang="en-US" sz="1000" dirty="0"/>
              <a:t>, </a:t>
            </a:r>
            <a:r>
              <a:rPr lang="en-US" sz="1000" dirty="0">
                <a:hlinkClick r:id="rId9"/>
              </a:rPr>
              <a:t>Berkeley CS294</a:t>
            </a:r>
            <a:endParaRPr lang="en-US" sz="1000" dirty="0"/>
          </a:p>
        </p:txBody>
      </p:sp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3062964" y="3036963"/>
          <a:ext cx="747093" cy="696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31"/>
                <a:gridCol w="249031"/>
                <a:gridCol w="249031"/>
              </a:tblGrid>
              <a:tr h="232279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</a:tr>
            </a:tbl>
          </a:graphicData>
        </a:graphic>
      </p:graphicFrame>
      <p:cxnSp>
        <p:nvCxnSpPr>
          <p:cNvPr id="55" name="Shape 1477"/>
          <p:cNvCxnSpPr/>
          <p:nvPr/>
        </p:nvCxnSpPr>
        <p:spPr>
          <a:xfrm>
            <a:off x="2514600" y="3382522"/>
            <a:ext cx="5178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56" name="Shape 1507"/>
          <p:cNvCxnSpPr>
            <a:endCxn id="25" idx="1"/>
          </p:cNvCxnSpPr>
          <p:nvPr/>
        </p:nvCxnSpPr>
        <p:spPr>
          <a:xfrm flipV="1">
            <a:off x="4805460" y="3370966"/>
            <a:ext cx="1199465" cy="11556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58" name="Shape 1477"/>
          <p:cNvCxnSpPr/>
          <p:nvPr/>
        </p:nvCxnSpPr>
        <p:spPr>
          <a:xfrm>
            <a:off x="3821461" y="3377581"/>
            <a:ext cx="604734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4250275" y="1657381"/>
          <a:ext cx="747093" cy="696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31"/>
                <a:gridCol w="249031"/>
                <a:gridCol w="249031"/>
              </a:tblGrid>
              <a:tr h="232279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5379257" y="1678625"/>
          <a:ext cx="747093" cy="696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31"/>
                <a:gridCol w="249031"/>
                <a:gridCol w="249031"/>
              </a:tblGrid>
              <a:tr h="232279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</a:tbl>
          </a:graphicData>
        </a:graphic>
      </p:graphicFrame>
      <p:sp>
        <p:nvSpPr>
          <p:cNvPr id="59" name="Freeform 58"/>
          <p:cNvSpPr/>
          <p:nvPr/>
        </p:nvSpPr>
        <p:spPr>
          <a:xfrm>
            <a:off x="5961160" y="1271774"/>
            <a:ext cx="1613764" cy="4142289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  <a:gd name="connsiteX0-1" fmla="*/ 0 w 992921"/>
              <a:gd name="connsiteY0-2" fmla="*/ 197287 h 2673560"/>
              <a:gd name="connsiteX1-3" fmla="*/ 332901 w 992921"/>
              <a:gd name="connsiteY1-4" fmla="*/ 234274 h 2673560"/>
              <a:gd name="connsiteX2-5" fmla="*/ 678133 w 992921"/>
              <a:gd name="connsiteY2-6" fmla="*/ 2539795 h 2673560"/>
              <a:gd name="connsiteX3-7" fmla="*/ 992921 w 992921"/>
              <a:gd name="connsiteY3-8" fmla="*/ 2399396 h 2673560"/>
              <a:gd name="connsiteX0-9" fmla="*/ 0 w 992921"/>
              <a:gd name="connsiteY0-10" fmla="*/ 197287 h 2689532"/>
              <a:gd name="connsiteX1-11" fmla="*/ 332901 w 992921"/>
              <a:gd name="connsiteY1-12" fmla="*/ 234274 h 2689532"/>
              <a:gd name="connsiteX2-13" fmla="*/ 678133 w 992921"/>
              <a:gd name="connsiteY2-14" fmla="*/ 2539795 h 2689532"/>
              <a:gd name="connsiteX3-15" fmla="*/ 992921 w 992921"/>
              <a:gd name="connsiteY3-16" fmla="*/ 2399396 h 2689532"/>
              <a:gd name="connsiteX0-17" fmla="*/ 0 w 992921"/>
              <a:gd name="connsiteY0-18" fmla="*/ 197287 h 2689532"/>
              <a:gd name="connsiteX1-19" fmla="*/ 332901 w 992921"/>
              <a:gd name="connsiteY1-20" fmla="*/ 234274 h 2689532"/>
              <a:gd name="connsiteX2-21" fmla="*/ 678133 w 992921"/>
              <a:gd name="connsiteY2-22" fmla="*/ 2539795 h 2689532"/>
              <a:gd name="connsiteX3-23" fmla="*/ 992921 w 992921"/>
              <a:gd name="connsiteY3-24" fmla="*/ 2399396 h 2689532"/>
              <a:gd name="connsiteX0-25" fmla="*/ 0 w 992921"/>
              <a:gd name="connsiteY0-26" fmla="*/ 164919 h 2724155"/>
              <a:gd name="connsiteX1-27" fmla="*/ 332901 w 992921"/>
              <a:gd name="connsiteY1-28" fmla="*/ 268897 h 2724155"/>
              <a:gd name="connsiteX2-29" fmla="*/ 678133 w 992921"/>
              <a:gd name="connsiteY2-30" fmla="*/ 2574418 h 2724155"/>
              <a:gd name="connsiteX3-31" fmla="*/ 992921 w 992921"/>
              <a:gd name="connsiteY3-32" fmla="*/ 2434019 h 2724155"/>
              <a:gd name="connsiteX0-33" fmla="*/ 0 w 992921"/>
              <a:gd name="connsiteY0-34" fmla="*/ 121107 h 2680343"/>
              <a:gd name="connsiteX1-35" fmla="*/ 332901 w 992921"/>
              <a:gd name="connsiteY1-36" fmla="*/ 225085 h 2680343"/>
              <a:gd name="connsiteX2-37" fmla="*/ 678133 w 992921"/>
              <a:gd name="connsiteY2-38" fmla="*/ 2530606 h 2680343"/>
              <a:gd name="connsiteX3-39" fmla="*/ 992921 w 992921"/>
              <a:gd name="connsiteY3-40" fmla="*/ 2390207 h 2680343"/>
              <a:gd name="connsiteX0-41" fmla="*/ 0 w 992921"/>
              <a:gd name="connsiteY0-42" fmla="*/ 39628 h 2598864"/>
              <a:gd name="connsiteX1-43" fmla="*/ 306268 w 992921"/>
              <a:gd name="connsiteY1-44" fmla="*/ 317783 h 2598864"/>
              <a:gd name="connsiteX2-45" fmla="*/ 678133 w 992921"/>
              <a:gd name="connsiteY2-46" fmla="*/ 2449127 h 2598864"/>
              <a:gd name="connsiteX3-47" fmla="*/ 992921 w 992921"/>
              <a:gd name="connsiteY3-48" fmla="*/ 2308728 h 2598864"/>
              <a:gd name="connsiteX0-49" fmla="*/ 0 w 992921"/>
              <a:gd name="connsiteY0-50" fmla="*/ 104837 h 2664073"/>
              <a:gd name="connsiteX1-51" fmla="*/ 498944 w 992921"/>
              <a:gd name="connsiteY1-52" fmla="*/ 236531 h 2664073"/>
              <a:gd name="connsiteX2-53" fmla="*/ 678133 w 992921"/>
              <a:gd name="connsiteY2-54" fmla="*/ 2514336 h 2664073"/>
              <a:gd name="connsiteX3-55" fmla="*/ 992921 w 992921"/>
              <a:gd name="connsiteY3-56" fmla="*/ 2373937 h 2664073"/>
              <a:gd name="connsiteX0-57" fmla="*/ 0 w 992921"/>
              <a:gd name="connsiteY0-58" fmla="*/ 103276 h 2644725"/>
              <a:gd name="connsiteX1-59" fmla="*/ 498944 w 992921"/>
              <a:gd name="connsiteY1-60" fmla="*/ 234970 h 2644725"/>
              <a:gd name="connsiteX2-61" fmla="*/ 801446 w 992921"/>
              <a:gd name="connsiteY2-62" fmla="*/ 2489650 h 2644725"/>
              <a:gd name="connsiteX3-63" fmla="*/ 992921 w 992921"/>
              <a:gd name="connsiteY3-64" fmla="*/ 2372376 h 2644725"/>
              <a:gd name="connsiteX0-65" fmla="*/ 0 w 992921"/>
              <a:gd name="connsiteY0-66" fmla="*/ 103276 h 2549154"/>
              <a:gd name="connsiteX1-67" fmla="*/ 498944 w 992921"/>
              <a:gd name="connsiteY1-68" fmla="*/ 234970 h 2549154"/>
              <a:gd name="connsiteX2-69" fmla="*/ 801446 w 992921"/>
              <a:gd name="connsiteY2-70" fmla="*/ 2489650 h 2549154"/>
              <a:gd name="connsiteX3-71" fmla="*/ 992921 w 992921"/>
              <a:gd name="connsiteY3-72" fmla="*/ 2372376 h 25491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92921" h="2549154">
                <a:moveTo>
                  <a:pt x="0" y="103276"/>
                </a:moveTo>
                <a:cubicBezTo>
                  <a:pt x="65551" y="53844"/>
                  <a:pt x="365370" y="-162759"/>
                  <a:pt x="498944" y="234970"/>
                </a:cubicBezTo>
                <a:cubicBezTo>
                  <a:pt x="632518" y="632699"/>
                  <a:pt x="618556" y="2132109"/>
                  <a:pt x="801446" y="2489650"/>
                </a:cubicBezTo>
                <a:cubicBezTo>
                  <a:pt x="907265" y="2631354"/>
                  <a:pt x="981010" y="2490597"/>
                  <a:pt x="992921" y="2372376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 59"/>
          <p:cNvSpPr/>
          <p:nvPr/>
        </p:nvSpPr>
        <p:spPr>
          <a:xfrm>
            <a:off x="3814788" y="3395683"/>
            <a:ext cx="3638837" cy="2295024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  <a:gd name="connsiteX0-1" fmla="*/ 0 w 992921"/>
              <a:gd name="connsiteY0-2" fmla="*/ 197287 h 2673560"/>
              <a:gd name="connsiteX1-3" fmla="*/ 332901 w 992921"/>
              <a:gd name="connsiteY1-4" fmla="*/ 234274 h 2673560"/>
              <a:gd name="connsiteX2-5" fmla="*/ 678133 w 992921"/>
              <a:gd name="connsiteY2-6" fmla="*/ 2539795 h 2673560"/>
              <a:gd name="connsiteX3-7" fmla="*/ 992921 w 992921"/>
              <a:gd name="connsiteY3-8" fmla="*/ 2399396 h 2673560"/>
              <a:gd name="connsiteX0-9" fmla="*/ 0 w 992921"/>
              <a:gd name="connsiteY0-10" fmla="*/ 197287 h 2689532"/>
              <a:gd name="connsiteX1-11" fmla="*/ 332901 w 992921"/>
              <a:gd name="connsiteY1-12" fmla="*/ 234274 h 2689532"/>
              <a:gd name="connsiteX2-13" fmla="*/ 678133 w 992921"/>
              <a:gd name="connsiteY2-14" fmla="*/ 2539795 h 2689532"/>
              <a:gd name="connsiteX3-15" fmla="*/ 992921 w 992921"/>
              <a:gd name="connsiteY3-16" fmla="*/ 2399396 h 2689532"/>
              <a:gd name="connsiteX0-17" fmla="*/ 0 w 992921"/>
              <a:gd name="connsiteY0-18" fmla="*/ 197287 h 2689532"/>
              <a:gd name="connsiteX1-19" fmla="*/ 332901 w 992921"/>
              <a:gd name="connsiteY1-20" fmla="*/ 234274 h 2689532"/>
              <a:gd name="connsiteX2-21" fmla="*/ 678133 w 992921"/>
              <a:gd name="connsiteY2-22" fmla="*/ 2539795 h 2689532"/>
              <a:gd name="connsiteX3-23" fmla="*/ 992921 w 992921"/>
              <a:gd name="connsiteY3-24" fmla="*/ 2399396 h 2689532"/>
              <a:gd name="connsiteX0-25" fmla="*/ 0 w 992921"/>
              <a:gd name="connsiteY0-26" fmla="*/ 164919 h 2724155"/>
              <a:gd name="connsiteX1-27" fmla="*/ 332901 w 992921"/>
              <a:gd name="connsiteY1-28" fmla="*/ 268897 h 2724155"/>
              <a:gd name="connsiteX2-29" fmla="*/ 678133 w 992921"/>
              <a:gd name="connsiteY2-30" fmla="*/ 2574418 h 2724155"/>
              <a:gd name="connsiteX3-31" fmla="*/ 992921 w 992921"/>
              <a:gd name="connsiteY3-32" fmla="*/ 2434019 h 2724155"/>
              <a:gd name="connsiteX0-33" fmla="*/ 0 w 992921"/>
              <a:gd name="connsiteY0-34" fmla="*/ 121107 h 2680343"/>
              <a:gd name="connsiteX1-35" fmla="*/ 332901 w 992921"/>
              <a:gd name="connsiteY1-36" fmla="*/ 225085 h 2680343"/>
              <a:gd name="connsiteX2-37" fmla="*/ 678133 w 992921"/>
              <a:gd name="connsiteY2-38" fmla="*/ 2530606 h 2680343"/>
              <a:gd name="connsiteX3-39" fmla="*/ 992921 w 992921"/>
              <a:gd name="connsiteY3-40" fmla="*/ 2390207 h 2680343"/>
              <a:gd name="connsiteX0-41" fmla="*/ 0 w 992921"/>
              <a:gd name="connsiteY0-42" fmla="*/ 39628 h 2598864"/>
              <a:gd name="connsiteX1-43" fmla="*/ 306268 w 992921"/>
              <a:gd name="connsiteY1-44" fmla="*/ 317783 h 2598864"/>
              <a:gd name="connsiteX2-45" fmla="*/ 678133 w 992921"/>
              <a:gd name="connsiteY2-46" fmla="*/ 2449127 h 2598864"/>
              <a:gd name="connsiteX3-47" fmla="*/ 992921 w 992921"/>
              <a:gd name="connsiteY3-48" fmla="*/ 2308728 h 2598864"/>
              <a:gd name="connsiteX0-49" fmla="*/ 0 w 881217"/>
              <a:gd name="connsiteY0-50" fmla="*/ 4342 h 3106880"/>
              <a:gd name="connsiteX1-51" fmla="*/ 194564 w 881217"/>
              <a:gd name="connsiteY1-52" fmla="*/ 825799 h 3106880"/>
              <a:gd name="connsiteX2-53" fmla="*/ 566429 w 881217"/>
              <a:gd name="connsiteY2-54" fmla="*/ 2957143 h 3106880"/>
              <a:gd name="connsiteX3-55" fmla="*/ 881217 w 881217"/>
              <a:gd name="connsiteY3-56" fmla="*/ 2816744 h 3106880"/>
              <a:gd name="connsiteX0-57" fmla="*/ 0 w 958550"/>
              <a:gd name="connsiteY0-58" fmla="*/ 3131 h 3304438"/>
              <a:gd name="connsiteX1-59" fmla="*/ 271897 w 958550"/>
              <a:gd name="connsiteY1-60" fmla="*/ 1023357 h 3304438"/>
              <a:gd name="connsiteX2-61" fmla="*/ 643762 w 958550"/>
              <a:gd name="connsiteY2-62" fmla="*/ 3154701 h 3304438"/>
              <a:gd name="connsiteX3-63" fmla="*/ 958550 w 958550"/>
              <a:gd name="connsiteY3-64" fmla="*/ 3014302 h 3304438"/>
              <a:gd name="connsiteX0-65" fmla="*/ 0 w 958550"/>
              <a:gd name="connsiteY0-66" fmla="*/ 3518 h 3304825"/>
              <a:gd name="connsiteX1-67" fmla="*/ 271897 w 958550"/>
              <a:gd name="connsiteY1-68" fmla="*/ 1023744 h 3304825"/>
              <a:gd name="connsiteX2-69" fmla="*/ 643762 w 958550"/>
              <a:gd name="connsiteY2-70" fmla="*/ 3155088 h 3304825"/>
              <a:gd name="connsiteX3-71" fmla="*/ 958550 w 958550"/>
              <a:gd name="connsiteY3-72" fmla="*/ 3014689 h 3304825"/>
              <a:gd name="connsiteX0-73" fmla="*/ 0 w 958550"/>
              <a:gd name="connsiteY0-74" fmla="*/ 2740 h 3304047"/>
              <a:gd name="connsiteX1-75" fmla="*/ 222402 w 958550"/>
              <a:gd name="connsiteY1-76" fmla="*/ 1173265 h 3304047"/>
              <a:gd name="connsiteX2-77" fmla="*/ 643762 w 958550"/>
              <a:gd name="connsiteY2-78" fmla="*/ 3154310 h 3304047"/>
              <a:gd name="connsiteX3-79" fmla="*/ 958550 w 958550"/>
              <a:gd name="connsiteY3-80" fmla="*/ 3013911 h 3304047"/>
              <a:gd name="connsiteX0-81" fmla="*/ 0 w 958550"/>
              <a:gd name="connsiteY0-82" fmla="*/ 2595 h 3442545"/>
              <a:gd name="connsiteX1-83" fmla="*/ 222402 w 958550"/>
              <a:gd name="connsiteY1-84" fmla="*/ 1173120 h 3442545"/>
              <a:gd name="connsiteX2-85" fmla="*/ 630563 w 958550"/>
              <a:gd name="connsiteY2-86" fmla="*/ 3323252 h 3442545"/>
              <a:gd name="connsiteX3-87" fmla="*/ 958550 w 958550"/>
              <a:gd name="connsiteY3-88" fmla="*/ 3013766 h 3442545"/>
              <a:gd name="connsiteX0-89" fmla="*/ 0 w 958550"/>
              <a:gd name="connsiteY0-90" fmla="*/ 2297 h 3442248"/>
              <a:gd name="connsiteX1-91" fmla="*/ 222402 w 958550"/>
              <a:gd name="connsiteY1-92" fmla="*/ 1172822 h 3442248"/>
              <a:gd name="connsiteX2-93" fmla="*/ 630563 w 958550"/>
              <a:gd name="connsiteY2-94" fmla="*/ 3322954 h 3442248"/>
              <a:gd name="connsiteX3-95" fmla="*/ 958550 w 958550"/>
              <a:gd name="connsiteY3-96" fmla="*/ 3013468 h 344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58550" h="3442248">
                <a:moveTo>
                  <a:pt x="0" y="2297"/>
                </a:moveTo>
                <a:cubicBezTo>
                  <a:pt x="65551" y="-47135"/>
                  <a:pt x="160203" y="713317"/>
                  <a:pt x="222402" y="1172822"/>
                </a:cubicBezTo>
                <a:cubicBezTo>
                  <a:pt x="284601" y="1632327"/>
                  <a:pt x="447673" y="2965413"/>
                  <a:pt x="630563" y="3322954"/>
                </a:cubicBezTo>
                <a:cubicBezTo>
                  <a:pt x="813453" y="3680495"/>
                  <a:pt x="946639" y="3131689"/>
                  <a:pt x="958550" y="3013468"/>
                </a:cubicBezTo>
              </a:path>
            </a:pathLst>
          </a:custGeom>
          <a:ln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ele attr="{F10B121B-69DF-9346-824D-95CD9734D088}"/>
                  </a:ext>
                </a:extLst>
              </p:cNvPr>
              <p:cNvSpPr/>
              <p:nvPr/>
            </p:nvSpPr>
            <p:spPr>
              <a:xfrm>
                <a:off x="4426195" y="1192092"/>
                <a:ext cx="450764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" baseline="-25000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95" y="1192092"/>
                <a:ext cx="450764" cy="36298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ele attr="{46039034-D798-3B47-BAE0-6CFC34788474}"/>
                  </a:ext>
                </a:extLst>
              </p:cNvPr>
              <p:cNvSpPr/>
              <p:nvPr/>
            </p:nvSpPr>
            <p:spPr>
              <a:xfrm>
                <a:off x="5558915" y="1219200"/>
                <a:ext cx="473142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" baseline="-250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15" y="1219200"/>
                <a:ext cx="473142" cy="36298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Captioning with attention</a:t>
            </a:r>
            <a:endParaRPr lang="en-US"/>
          </a:p>
        </p:txBody>
      </p:sp>
      <p:pic>
        <p:nvPicPr>
          <p:cNvPr id="7" name="Shape 14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6200" y="2612099"/>
            <a:ext cx="1452773" cy="1490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472"/>
          <p:cNvSpPr/>
          <p:nvPr/>
        </p:nvSpPr>
        <p:spPr>
          <a:xfrm rot="-5400000">
            <a:off x="1405855" y="2941828"/>
            <a:ext cx="1373867" cy="830775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473"/>
          <p:cNvSpPr txBox="1"/>
          <p:nvPr/>
        </p:nvSpPr>
        <p:spPr>
          <a:xfrm>
            <a:off x="1671001" y="3097199"/>
            <a:ext cx="843599" cy="6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000" dirty="0"/>
              <a:t>CNN</a:t>
            </a:r>
            <a:endParaRPr lang="en-GB" sz="2000" dirty="0"/>
          </a:p>
        </p:txBody>
      </p:sp>
      <p:sp>
        <p:nvSpPr>
          <p:cNvPr id="10" name="Shape 1474"/>
          <p:cNvSpPr txBox="1"/>
          <p:nvPr/>
        </p:nvSpPr>
        <p:spPr>
          <a:xfrm>
            <a:off x="123825" y="4045300"/>
            <a:ext cx="1323975" cy="83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/>
              <a:t>Image</a:t>
            </a:r>
            <a:endParaRPr lang="en-GB" dirty="0"/>
          </a:p>
        </p:txBody>
      </p:sp>
      <p:sp>
        <p:nvSpPr>
          <p:cNvPr id="11" name="Shape 1475"/>
          <p:cNvSpPr txBox="1"/>
          <p:nvPr/>
        </p:nvSpPr>
        <p:spPr>
          <a:xfrm>
            <a:off x="2819400" y="3863000"/>
            <a:ext cx="1240313" cy="83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/>
              <a:t>Feature map</a:t>
            </a:r>
            <a:endParaRPr lang="en-GB" sz="1400" dirty="0"/>
          </a:p>
          <a:p>
            <a:pPr lvl="0" algn="ctr" rtl="0">
              <a:spcBef>
                <a:spcPts val="0"/>
              </a:spcBef>
              <a:buNone/>
            </a:pPr>
            <a:r>
              <a:rPr lang="en-GB" sz="1400" dirty="0"/>
              <a:t>14x14x512</a:t>
            </a:r>
            <a:endParaRPr lang="en-GB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hape 1476">
                <a:extLst>
                  <a:ext uri="{FF2B5EF4-FFF2-40B4-BE49-F238E27FC236}">
                    <ele attr="{87110632-6C3C-FC45-B6EC-795A7B44D549}"/>
                  </a:ext>
                </a:extLst>
              </p:cNvPr>
              <p:cNvSpPr/>
              <p:nvPr/>
            </p:nvSpPr>
            <p:spPr>
              <a:xfrm>
                <a:off x="4426195" y="3029966"/>
                <a:ext cx="383400" cy="681999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12" name="Shape 14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95" y="3029966"/>
                <a:ext cx="383400" cy="68199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Shape 1485">
                <a:extLst>
                  <a:ext uri="{FF2B5EF4-FFF2-40B4-BE49-F238E27FC236}">
                    <ele attr="{9F8D12F6-DA10-7A45-B286-6BD8F3CF17D6}"/>
                  </a:ext>
                </a:extLst>
              </p:cNvPr>
              <p:cNvSpPr/>
              <p:nvPr/>
            </p:nvSpPr>
            <p:spPr>
              <a:xfrm>
                <a:off x="5742950" y="4356366"/>
                <a:ext cx="383400" cy="681999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21" name="Shape 14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50" y="4356366"/>
                <a:ext cx="383400" cy="6819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Shape 1488">
                <a:extLst>
                  <a:ext uri="{FF2B5EF4-FFF2-40B4-BE49-F238E27FC236}">
                    <ele attr="{21D07A42-59BC-2F4C-95B0-29EF7EB38AF8}"/>
                  </a:ext>
                </a:extLst>
              </p:cNvPr>
              <p:cNvSpPr/>
              <p:nvPr/>
            </p:nvSpPr>
            <p:spPr>
              <a:xfrm>
                <a:off x="6289150" y="4356366"/>
                <a:ext cx="383400" cy="681999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" sz="12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24" name="Shape 14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150" y="4356366"/>
                <a:ext cx="383400" cy="6819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Shape 1489">
                <a:extLst>
                  <a:ext uri="{FF2B5EF4-FFF2-40B4-BE49-F238E27FC236}">
                    <ele attr="{725859EF-B026-0A46-922C-440FE91954F9}"/>
                  </a:ext>
                </a:extLst>
              </p:cNvPr>
              <p:cNvSpPr/>
              <p:nvPr/>
            </p:nvSpPr>
            <p:spPr>
              <a:xfrm>
                <a:off x="6004925" y="3029966"/>
                <a:ext cx="383400" cy="681999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25" name="Shape 14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925" y="3029966"/>
                <a:ext cx="383400" cy="68199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26" name="Shape 1490"/>
          <p:cNvCxnSpPr>
            <a:stCxn id="21" idx="0"/>
            <a:endCxn id="25" idx="2"/>
          </p:cNvCxnSpPr>
          <p:nvPr/>
        </p:nvCxnSpPr>
        <p:spPr>
          <a:xfrm rot="10800000" flipH="1">
            <a:off x="5934650" y="3711966"/>
            <a:ext cx="2619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27" name="Shape 1491"/>
          <p:cNvCxnSpPr>
            <a:stCxn id="24" idx="0"/>
            <a:endCxn id="25" idx="2"/>
          </p:cNvCxnSpPr>
          <p:nvPr/>
        </p:nvCxnSpPr>
        <p:spPr>
          <a:xfrm rot="10800000">
            <a:off x="6196750" y="3711966"/>
            <a:ext cx="2841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sp>
        <p:nvSpPr>
          <p:cNvPr id="28" name="Shape 1492"/>
          <p:cNvSpPr txBox="1"/>
          <p:nvPr/>
        </p:nvSpPr>
        <p:spPr>
          <a:xfrm>
            <a:off x="5987213" y="5069466"/>
            <a:ext cx="987300" cy="5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400" dirty="0"/>
              <a:t>&lt;START&gt;</a:t>
            </a:r>
            <a:endParaRPr lang="en-GB" sz="1400" dirty="0"/>
          </a:p>
        </p:txBody>
      </p:sp>
      <p:cxnSp>
        <p:nvCxnSpPr>
          <p:cNvPr id="30" name="Shape 1494"/>
          <p:cNvCxnSpPr/>
          <p:nvPr/>
        </p:nvCxnSpPr>
        <p:spPr>
          <a:xfrm rot="10800000">
            <a:off x="4622588" y="2365166"/>
            <a:ext cx="0" cy="6648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Shape 1498">
                <a:extLst>
                  <a:ext uri="{FF2B5EF4-FFF2-40B4-BE49-F238E27FC236}">
                    <ele attr="{F45A6223-EF9B-D941-A7C7-3378F2706AF8}"/>
                  </a:ext>
                </a:extLst>
              </p:cNvPr>
              <p:cNvSpPr/>
              <p:nvPr/>
            </p:nvSpPr>
            <p:spPr>
              <a:xfrm>
                <a:off x="6245160" y="1667117"/>
                <a:ext cx="401850" cy="708345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33" name="Shape 14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160" y="1667117"/>
                <a:ext cx="401850" cy="708345"/>
              </a:xfrm>
              <a:prstGeom prst="rect">
                <a:avLst/>
              </a:prstGeom>
              <a:blipFill rotWithShape="1">
                <a:blip r:embed="rId6"/>
                <a:stretch>
                  <a:fillRect l="-25000" r="-12500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4" name="Shape 1499"/>
          <p:cNvCxnSpPr>
            <a:stCxn id="25" idx="0"/>
          </p:cNvCxnSpPr>
          <p:nvPr/>
        </p:nvCxnSpPr>
        <p:spPr>
          <a:xfrm rot="10800000">
            <a:off x="5967125" y="2385566"/>
            <a:ext cx="2295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35" name="Shape 1500"/>
          <p:cNvCxnSpPr>
            <a:stCxn id="25" idx="0"/>
            <a:endCxn id="33" idx="2"/>
          </p:cNvCxnSpPr>
          <p:nvPr/>
        </p:nvCxnSpPr>
        <p:spPr>
          <a:xfrm flipV="1">
            <a:off x="6196625" y="2375462"/>
            <a:ext cx="249460" cy="654504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Shape 1502">
                <a:extLst>
                  <a:ext uri="{FF2B5EF4-FFF2-40B4-BE49-F238E27FC236}">
                    <ele attr="{B75346CC-83E1-5C4E-9578-6C6FB824FFE5}"/>
                  </a:ext>
                </a:extLst>
              </p:cNvPr>
              <p:cNvSpPr/>
              <p:nvPr/>
            </p:nvSpPr>
            <p:spPr>
              <a:xfrm>
                <a:off x="7645325" y="3029966"/>
                <a:ext cx="383400" cy="681999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37" name="Shape 15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25" y="3029966"/>
                <a:ext cx="383400" cy="68199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8" name="Shape 1503"/>
          <p:cNvCxnSpPr>
            <a:stCxn id="50" idx="0"/>
            <a:endCxn id="37" idx="2"/>
          </p:cNvCxnSpPr>
          <p:nvPr/>
        </p:nvCxnSpPr>
        <p:spPr>
          <a:xfrm rot="10800000">
            <a:off x="7836900" y="3711966"/>
            <a:ext cx="2772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39" name="Shape 1505"/>
          <p:cNvCxnSpPr>
            <a:stCxn id="49" idx="0"/>
            <a:endCxn id="37" idx="2"/>
          </p:cNvCxnSpPr>
          <p:nvPr/>
        </p:nvCxnSpPr>
        <p:spPr>
          <a:xfrm rot="10800000" flipH="1">
            <a:off x="7575100" y="3711966"/>
            <a:ext cx="2619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40" name="Shape 1507"/>
          <p:cNvCxnSpPr>
            <a:stCxn id="25" idx="3"/>
            <a:endCxn id="37" idx="1"/>
          </p:cNvCxnSpPr>
          <p:nvPr/>
        </p:nvCxnSpPr>
        <p:spPr>
          <a:xfrm>
            <a:off x="6388325" y="3370966"/>
            <a:ext cx="12570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Shape 1509">
                <a:extLst>
                  <a:ext uri="{FF2B5EF4-FFF2-40B4-BE49-F238E27FC236}">
                    <ele attr="{D0CA40F1-F869-E04C-B6F4-913EE1C6CA79}"/>
                  </a:ext>
                </a:extLst>
              </p:cNvPr>
              <p:cNvSpPr/>
              <p:nvPr/>
            </p:nvSpPr>
            <p:spPr>
              <a:xfrm>
                <a:off x="7884425" y="1678626"/>
                <a:ext cx="383400" cy="696836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42" name="Shape 15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425" y="1678626"/>
                <a:ext cx="383400" cy="696836"/>
              </a:xfrm>
              <a:prstGeom prst="rect">
                <a:avLst/>
              </a:prstGeom>
              <a:blipFill rotWithShape="1">
                <a:blip r:embed="rId8"/>
                <a:stretch>
                  <a:fillRect l="-28125" r="-15625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3" name="Shape 1510"/>
          <p:cNvCxnSpPr/>
          <p:nvPr/>
        </p:nvCxnSpPr>
        <p:spPr>
          <a:xfrm rot="10800000">
            <a:off x="7597925" y="2385570"/>
            <a:ext cx="229500" cy="6444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44" name="Shape 1512"/>
          <p:cNvCxnSpPr>
            <a:endCxn id="42" idx="2"/>
          </p:cNvCxnSpPr>
          <p:nvPr/>
        </p:nvCxnSpPr>
        <p:spPr>
          <a:xfrm flipV="1">
            <a:off x="7827425" y="2375462"/>
            <a:ext cx="248700" cy="654508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Shape 1506">
                <a:extLst>
                  <a:ext uri="{FF2B5EF4-FFF2-40B4-BE49-F238E27FC236}">
                    <ele attr="{6C99C02C-C0C6-BF46-85B0-385A1B7EC78F}"/>
                  </a:ext>
                </a:extLst>
              </p:cNvPr>
              <p:cNvSpPr/>
              <p:nvPr/>
            </p:nvSpPr>
            <p:spPr>
              <a:xfrm>
                <a:off x="7383400" y="4356366"/>
                <a:ext cx="383400" cy="681999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" sz="12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49" name="Shape 15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00" y="4356366"/>
                <a:ext cx="383400" cy="6819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Shape 1504">
                <a:extLst>
                  <a:ext uri="{FF2B5EF4-FFF2-40B4-BE49-F238E27FC236}">
                    <ele attr="{15A1F068-8464-554C-9014-9EE0A643D217}"/>
                  </a:ext>
                </a:extLst>
              </p:cNvPr>
              <p:cNvSpPr/>
              <p:nvPr/>
            </p:nvSpPr>
            <p:spPr>
              <a:xfrm>
                <a:off x="7922400" y="4356366"/>
                <a:ext cx="383400" cy="681999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2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" sz="1200" baseline="-25000" dirty="0"/>
              </a:p>
            </p:txBody>
          </p:sp>
        </mc:Choice>
        <mc:Fallback>
          <p:sp>
            <p:nvSpPr>
              <p:cNvPr id="50" name="Shape 15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400" y="4356366"/>
                <a:ext cx="383400" cy="681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6210394" y="6525569"/>
            <a:ext cx="29883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11"/>
              </a:rPr>
              <a:t>Stanford CS231n</a:t>
            </a:r>
            <a:r>
              <a:rPr lang="en-US" sz="1000" dirty="0"/>
              <a:t>, </a:t>
            </a:r>
            <a:r>
              <a:rPr lang="en-US" sz="1000" dirty="0">
                <a:hlinkClick r:id="rId12"/>
              </a:rPr>
              <a:t>Berkeley CS294</a:t>
            </a:r>
            <a:endParaRPr lang="en-US" sz="1000" dirty="0"/>
          </a:p>
        </p:txBody>
      </p:sp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3062964" y="3036963"/>
          <a:ext cx="747093" cy="696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31"/>
                <a:gridCol w="249031"/>
                <a:gridCol w="249031"/>
              </a:tblGrid>
              <a:tr h="232279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>
                    <a:solidFill>
                      <a:srgbClr val="FFD579"/>
                    </a:solidFill>
                  </a:tcPr>
                </a:tc>
              </a:tr>
            </a:tbl>
          </a:graphicData>
        </a:graphic>
      </p:graphicFrame>
      <p:cxnSp>
        <p:nvCxnSpPr>
          <p:cNvPr id="55" name="Shape 1477"/>
          <p:cNvCxnSpPr/>
          <p:nvPr/>
        </p:nvCxnSpPr>
        <p:spPr>
          <a:xfrm>
            <a:off x="2514600" y="3382522"/>
            <a:ext cx="5178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56" name="Shape 1507"/>
          <p:cNvCxnSpPr>
            <a:endCxn id="25" idx="1"/>
          </p:cNvCxnSpPr>
          <p:nvPr/>
        </p:nvCxnSpPr>
        <p:spPr>
          <a:xfrm flipV="1">
            <a:off x="4805460" y="3370966"/>
            <a:ext cx="1199465" cy="11556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cxnSp>
        <p:nvCxnSpPr>
          <p:cNvPr id="58" name="Shape 1477"/>
          <p:cNvCxnSpPr/>
          <p:nvPr/>
        </p:nvCxnSpPr>
        <p:spPr>
          <a:xfrm>
            <a:off x="3821461" y="3377581"/>
            <a:ext cx="604734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lg" len="lg"/>
            <a:tailEnd type="arrow" w="sm" len="sm"/>
          </a:ln>
        </p:spPr>
      </p:cxn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4250275" y="1657381"/>
          <a:ext cx="747093" cy="696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31"/>
                <a:gridCol w="249031"/>
                <a:gridCol w="249031"/>
              </a:tblGrid>
              <a:tr h="232279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5379257" y="1678625"/>
          <a:ext cx="747093" cy="696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31"/>
                <a:gridCol w="249031"/>
                <a:gridCol w="249031"/>
              </a:tblGrid>
              <a:tr h="232279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7068900" y="1683384"/>
          <a:ext cx="747093" cy="6968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031"/>
                <a:gridCol w="249031"/>
                <a:gridCol w="249031"/>
              </a:tblGrid>
              <a:tr h="232279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  <a:tr h="23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600" dirty="0"/>
                    </a:p>
                  </a:txBody>
                  <a:tcPr marL="49522" marR="49522" marT="24760" marB="24760" anchor="ctr"/>
                </a:tc>
              </a:tr>
            </a:tbl>
          </a:graphicData>
        </a:graphic>
      </p:graphicFrame>
      <p:sp>
        <p:nvSpPr>
          <p:cNvPr id="59" name="Freeform 58"/>
          <p:cNvSpPr/>
          <p:nvPr/>
        </p:nvSpPr>
        <p:spPr>
          <a:xfrm>
            <a:off x="6413523" y="1327449"/>
            <a:ext cx="1715993" cy="4486842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  <a:gd name="connsiteX0-1" fmla="*/ 0 w 992921"/>
              <a:gd name="connsiteY0-2" fmla="*/ 197287 h 2673560"/>
              <a:gd name="connsiteX1-3" fmla="*/ 332901 w 992921"/>
              <a:gd name="connsiteY1-4" fmla="*/ 234274 h 2673560"/>
              <a:gd name="connsiteX2-5" fmla="*/ 678133 w 992921"/>
              <a:gd name="connsiteY2-6" fmla="*/ 2539795 h 2673560"/>
              <a:gd name="connsiteX3-7" fmla="*/ 992921 w 992921"/>
              <a:gd name="connsiteY3-8" fmla="*/ 2399396 h 2673560"/>
              <a:gd name="connsiteX0-9" fmla="*/ 0 w 992921"/>
              <a:gd name="connsiteY0-10" fmla="*/ 197287 h 2689532"/>
              <a:gd name="connsiteX1-11" fmla="*/ 332901 w 992921"/>
              <a:gd name="connsiteY1-12" fmla="*/ 234274 h 2689532"/>
              <a:gd name="connsiteX2-13" fmla="*/ 678133 w 992921"/>
              <a:gd name="connsiteY2-14" fmla="*/ 2539795 h 2689532"/>
              <a:gd name="connsiteX3-15" fmla="*/ 992921 w 992921"/>
              <a:gd name="connsiteY3-16" fmla="*/ 2399396 h 2689532"/>
              <a:gd name="connsiteX0-17" fmla="*/ 0 w 992921"/>
              <a:gd name="connsiteY0-18" fmla="*/ 197287 h 2689532"/>
              <a:gd name="connsiteX1-19" fmla="*/ 332901 w 992921"/>
              <a:gd name="connsiteY1-20" fmla="*/ 234274 h 2689532"/>
              <a:gd name="connsiteX2-21" fmla="*/ 678133 w 992921"/>
              <a:gd name="connsiteY2-22" fmla="*/ 2539795 h 2689532"/>
              <a:gd name="connsiteX3-23" fmla="*/ 992921 w 992921"/>
              <a:gd name="connsiteY3-24" fmla="*/ 2399396 h 2689532"/>
              <a:gd name="connsiteX0-25" fmla="*/ 0 w 992921"/>
              <a:gd name="connsiteY0-26" fmla="*/ 164919 h 2724155"/>
              <a:gd name="connsiteX1-27" fmla="*/ 332901 w 992921"/>
              <a:gd name="connsiteY1-28" fmla="*/ 268897 h 2724155"/>
              <a:gd name="connsiteX2-29" fmla="*/ 678133 w 992921"/>
              <a:gd name="connsiteY2-30" fmla="*/ 2574418 h 2724155"/>
              <a:gd name="connsiteX3-31" fmla="*/ 992921 w 992921"/>
              <a:gd name="connsiteY3-32" fmla="*/ 2434019 h 2724155"/>
              <a:gd name="connsiteX0-33" fmla="*/ 0 w 992921"/>
              <a:gd name="connsiteY0-34" fmla="*/ 121107 h 2680343"/>
              <a:gd name="connsiteX1-35" fmla="*/ 332901 w 992921"/>
              <a:gd name="connsiteY1-36" fmla="*/ 225085 h 2680343"/>
              <a:gd name="connsiteX2-37" fmla="*/ 678133 w 992921"/>
              <a:gd name="connsiteY2-38" fmla="*/ 2530606 h 2680343"/>
              <a:gd name="connsiteX3-39" fmla="*/ 992921 w 992921"/>
              <a:gd name="connsiteY3-40" fmla="*/ 2390207 h 2680343"/>
              <a:gd name="connsiteX0-41" fmla="*/ 0 w 992921"/>
              <a:gd name="connsiteY0-42" fmla="*/ 39628 h 2598864"/>
              <a:gd name="connsiteX1-43" fmla="*/ 306268 w 992921"/>
              <a:gd name="connsiteY1-44" fmla="*/ 317783 h 2598864"/>
              <a:gd name="connsiteX2-45" fmla="*/ 678133 w 992921"/>
              <a:gd name="connsiteY2-46" fmla="*/ 2449127 h 2598864"/>
              <a:gd name="connsiteX3-47" fmla="*/ 992921 w 992921"/>
              <a:gd name="connsiteY3-48" fmla="*/ 2308728 h 2598864"/>
              <a:gd name="connsiteX0-49" fmla="*/ 0 w 992921"/>
              <a:gd name="connsiteY0-50" fmla="*/ 104837 h 2664073"/>
              <a:gd name="connsiteX1-51" fmla="*/ 498944 w 992921"/>
              <a:gd name="connsiteY1-52" fmla="*/ 236531 h 2664073"/>
              <a:gd name="connsiteX2-53" fmla="*/ 678133 w 992921"/>
              <a:gd name="connsiteY2-54" fmla="*/ 2514336 h 2664073"/>
              <a:gd name="connsiteX3-55" fmla="*/ 992921 w 992921"/>
              <a:gd name="connsiteY3-56" fmla="*/ 2373937 h 2664073"/>
              <a:gd name="connsiteX0-57" fmla="*/ 0 w 992921"/>
              <a:gd name="connsiteY0-58" fmla="*/ 103276 h 2644725"/>
              <a:gd name="connsiteX1-59" fmla="*/ 498944 w 992921"/>
              <a:gd name="connsiteY1-60" fmla="*/ 234970 h 2644725"/>
              <a:gd name="connsiteX2-61" fmla="*/ 801446 w 992921"/>
              <a:gd name="connsiteY2-62" fmla="*/ 2489650 h 2644725"/>
              <a:gd name="connsiteX3-63" fmla="*/ 992921 w 992921"/>
              <a:gd name="connsiteY3-64" fmla="*/ 2372376 h 2644725"/>
              <a:gd name="connsiteX0-65" fmla="*/ 0 w 992921"/>
              <a:gd name="connsiteY0-66" fmla="*/ 103276 h 2549154"/>
              <a:gd name="connsiteX1-67" fmla="*/ 498944 w 992921"/>
              <a:gd name="connsiteY1-68" fmla="*/ 234970 h 2549154"/>
              <a:gd name="connsiteX2-69" fmla="*/ 801446 w 992921"/>
              <a:gd name="connsiteY2-70" fmla="*/ 2489650 h 2549154"/>
              <a:gd name="connsiteX3-71" fmla="*/ 992921 w 992921"/>
              <a:gd name="connsiteY3-72" fmla="*/ 2372376 h 2549154"/>
              <a:gd name="connsiteX0-73" fmla="*/ 0 w 992921"/>
              <a:gd name="connsiteY0-74" fmla="*/ 71321 h 2517199"/>
              <a:gd name="connsiteX1-75" fmla="*/ 301811 w 992921"/>
              <a:gd name="connsiteY1-76" fmla="*/ 264683 h 2517199"/>
              <a:gd name="connsiteX2-77" fmla="*/ 801446 w 992921"/>
              <a:gd name="connsiteY2-78" fmla="*/ 2457695 h 2517199"/>
              <a:gd name="connsiteX3-79" fmla="*/ 992921 w 992921"/>
              <a:gd name="connsiteY3-80" fmla="*/ 2340421 h 2517199"/>
              <a:gd name="connsiteX0-81" fmla="*/ 0 w 992921"/>
              <a:gd name="connsiteY0-82" fmla="*/ 82578 h 2528456"/>
              <a:gd name="connsiteX1-83" fmla="*/ 301811 w 992921"/>
              <a:gd name="connsiteY1-84" fmla="*/ 275940 h 2528456"/>
              <a:gd name="connsiteX2-85" fmla="*/ 801446 w 992921"/>
              <a:gd name="connsiteY2-86" fmla="*/ 2468952 h 2528456"/>
              <a:gd name="connsiteX3-87" fmla="*/ 992921 w 992921"/>
              <a:gd name="connsiteY3-88" fmla="*/ 2351678 h 2528456"/>
              <a:gd name="connsiteX0-89" fmla="*/ 0 w 992921"/>
              <a:gd name="connsiteY0-90" fmla="*/ 83535 h 2704208"/>
              <a:gd name="connsiteX1-91" fmla="*/ 301811 w 992921"/>
              <a:gd name="connsiteY1-92" fmla="*/ 276897 h 2704208"/>
              <a:gd name="connsiteX2-93" fmla="*/ 538603 w 992921"/>
              <a:gd name="connsiteY2-94" fmla="*/ 2670329 h 2704208"/>
              <a:gd name="connsiteX3-95" fmla="*/ 992921 w 992921"/>
              <a:gd name="connsiteY3-96" fmla="*/ 2352635 h 2704208"/>
              <a:gd name="connsiteX0-97" fmla="*/ 0 w 992921"/>
              <a:gd name="connsiteY0-98" fmla="*/ 75024 h 2695697"/>
              <a:gd name="connsiteX1-99" fmla="*/ 301811 w 992921"/>
              <a:gd name="connsiteY1-100" fmla="*/ 268386 h 2695697"/>
              <a:gd name="connsiteX2-101" fmla="*/ 538603 w 992921"/>
              <a:gd name="connsiteY2-102" fmla="*/ 2661818 h 2695697"/>
              <a:gd name="connsiteX3-103" fmla="*/ 992921 w 992921"/>
              <a:gd name="connsiteY3-104" fmla="*/ 2344124 h 2695697"/>
              <a:gd name="connsiteX0-105" fmla="*/ 0 w 992921"/>
              <a:gd name="connsiteY0-106" fmla="*/ 84015 h 2711833"/>
              <a:gd name="connsiteX1-107" fmla="*/ 301811 w 992921"/>
              <a:gd name="connsiteY1-108" fmla="*/ 277377 h 2711833"/>
              <a:gd name="connsiteX2-109" fmla="*/ 640820 w 992921"/>
              <a:gd name="connsiteY2-110" fmla="*/ 2678518 h 2711833"/>
              <a:gd name="connsiteX3-111" fmla="*/ 992921 w 992921"/>
              <a:gd name="connsiteY3-112" fmla="*/ 2353115 h 2711833"/>
              <a:gd name="connsiteX0-113" fmla="*/ 0 w 992921"/>
              <a:gd name="connsiteY0-114" fmla="*/ 84015 h 2711833"/>
              <a:gd name="connsiteX1-115" fmla="*/ 301811 w 992921"/>
              <a:gd name="connsiteY1-116" fmla="*/ 277377 h 2711833"/>
              <a:gd name="connsiteX2-117" fmla="*/ 640820 w 992921"/>
              <a:gd name="connsiteY2-118" fmla="*/ 2678518 h 2711833"/>
              <a:gd name="connsiteX3-119" fmla="*/ 992921 w 992921"/>
              <a:gd name="connsiteY3-120" fmla="*/ 2353115 h 2711833"/>
              <a:gd name="connsiteX0-121" fmla="*/ 0 w 992921"/>
              <a:gd name="connsiteY0-122" fmla="*/ 84015 h 2711833"/>
              <a:gd name="connsiteX1-123" fmla="*/ 301811 w 992921"/>
              <a:gd name="connsiteY1-124" fmla="*/ 277377 h 2711833"/>
              <a:gd name="connsiteX2-125" fmla="*/ 640820 w 992921"/>
              <a:gd name="connsiteY2-126" fmla="*/ 2678518 h 2711833"/>
              <a:gd name="connsiteX3-127" fmla="*/ 992921 w 992921"/>
              <a:gd name="connsiteY3-128" fmla="*/ 2353115 h 2711833"/>
              <a:gd name="connsiteX0-129" fmla="*/ 0 w 992921"/>
              <a:gd name="connsiteY0-130" fmla="*/ 72950 h 2778135"/>
              <a:gd name="connsiteX1-131" fmla="*/ 250703 w 992921"/>
              <a:gd name="connsiteY1-132" fmla="*/ 289437 h 2778135"/>
              <a:gd name="connsiteX2-133" fmla="*/ 640820 w 992921"/>
              <a:gd name="connsiteY2-134" fmla="*/ 2667453 h 2778135"/>
              <a:gd name="connsiteX3-135" fmla="*/ 992921 w 992921"/>
              <a:gd name="connsiteY3-136" fmla="*/ 2342050 h 2778135"/>
              <a:gd name="connsiteX0-137" fmla="*/ 0 w 1000222"/>
              <a:gd name="connsiteY0-138" fmla="*/ 123718 h 2720984"/>
              <a:gd name="connsiteX1-139" fmla="*/ 258004 w 1000222"/>
              <a:gd name="connsiteY1-140" fmla="*/ 232286 h 2720984"/>
              <a:gd name="connsiteX2-141" fmla="*/ 648121 w 1000222"/>
              <a:gd name="connsiteY2-142" fmla="*/ 2610302 h 2720984"/>
              <a:gd name="connsiteX3-143" fmla="*/ 1000222 w 1000222"/>
              <a:gd name="connsiteY3-144" fmla="*/ 2284899 h 2720984"/>
              <a:gd name="connsiteX0-145" fmla="*/ 0 w 1000222"/>
              <a:gd name="connsiteY0-146" fmla="*/ 111902 h 2709168"/>
              <a:gd name="connsiteX1-147" fmla="*/ 258004 w 1000222"/>
              <a:gd name="connsiteY1-148" fmla="*/ 220470 h 2709168"/>
              <a:gd name="connsiteX2-149" fmla="*/ 648121 w 1000222"/>
              <a:gd name="connsiteY2-150" fmla="*/ 2598486 h 2709168"/>
              <a:gd name="connsiteX3-151" fmla="*/ 1000222 w 1000222"/>
              <a:gd name="connsiteY3-152" fmla="*/ 2273083 h 2709168"/>
              <a:gd name="connsiteX0-153" fmla="*/ 0 w 1000222"/>
              <a:gd name="connsiteY0-154" fmla="*/ 131799 h 2729065"/>
              <a:gd name="connsiteX1-155" fmla="*/ 258004 w 1000222"/>
              <a:gd name="connsiteY1-156" fmla="*/ 240367 h 2729065"/>
              <a:gd name="connsiteX2-157" fmla="*/ 648121 w 1000222"/>
              <a:gd name="connsiteY2-158" fmla="*/ 2618383 h 2729065"/>
              <a:gd name="connsiteX3-159" fmla="*/ 1000222 w 1000222"/>
              <a:gd name="connsiteY3-160" fmla="*/ 2292980 h 2729065"/>
              <a:gd name="connsiteX0-161" fmla="*/ 0 w 1000222"/>
              <a:gd name="connsiteY0-162" fmla="*/ 108603 h 2666285"/>
              <a:gd name="connsiteX1-163" fmla="*/ 258004 w 1000222"/>
              <a:gd name="connsiteY1-164" fmla="*/ 217171 h 2666285"/>
              <a:gd name="connsiteX2-165" fmla="*/ 575109 w 1000222"/>
              <a:gd name="connsiteY2-166" fmla="*/ 2548936 h 2666285"/>
              <a:gd name="connsiteX3-167" fmla="*/ 1000222 w 1000222"/>
              <a:gd name="connsiteY3-168" fmla="*/ 2269784 h 2666285"/>
              <a:gd name="connsiteX0-169" fmla="*/ 0 w 1000222"/>
              <a:gd name="connsiteY0-170" fmla="*/ 108603 h 2628008"/>
              <a:gd name="connsiteX1-171" fmla="*/ 258004 w 1000222"/>
              <a:gd name="connsiteY1-172" fmla="*/ 217171 h 2628008"/>
              <a:gd name="connsiteX2-173" fmla="*/ 575109 w 1000222"/>
              <a:gd name="connsiteY2-174" fmla="*/ 2548936 h 2628008"/>
              <a:gd name="connsiteX3-175" fmla="*/ 1000222 w 1000222"/>
              <a:gd name="connsiteY3-176" fmla="*/ 2269784 h 2628008"/>
              <a:gd name="connsiteX0-177" fmla="*/ 0 w 1000222"/>
              <a:gd name="connsiteY0-178" fmla="*/ 117412 h 2746759"/>
              <a:gd name="connsiteX1-179" fmla="*/ 258004 w 1000222"/>
              <a:gd name="connsiteY1-180" fmla="*/ 225980 h 2746759"/>
              <a:gd name="connsiteX2-181" fmla="*/ 684627 w 1000222"/>
              <a:gd name="connsiteY2-182" fmla="*/ 2681081 h 2746759"/>
              <a:gd name="connsiteX3-183" fmla="*/ 1000222 w 1000222"/>
              <a:gd name="connsiteY3-184" fmla="*/ 2278593 h 2746759"/>
              <a:gd name="connsiteX0-185" fmla="*/ 0 w 1000222"/>
              <a:gd name="connsiteY0-186" fmla="*/ 117412 h 2707244"/>
              <a:gd name="connsiteX1-187" fmla="*/ 258004 w 1000222"/>
              <a:gd name="connsiteY1-188" fmla="*/ 225980 h 2707244"/>
              <a:gd name="connsiteX2-189" fmla="*/ 684627 w 1000222"/>
              <a:gd name="connsiteY2-190" fmla="*/ 2681081 h 2707244"/>
              <a:gd name="connsiteX3-191" fmla="*/ 1000222 w 1000222"/>
              <a:gd name="connsiteY3-192" fmla="*/ 2278593 h 2707244"/>
              <a:gd name="connsiteX0-193" fmla="*/ 0 w 1000222"/>
              <a:gd name="connsiteY0-194" fmla="*/ 117412 h 2701671"/>
              <a:gd name="connsiteX1-195" fmla="*/ 258004 w 1000222"/>
              <a:gd name="connsiteY1-196" fmla="*/ 225980 h 2701671"/>
              <a:gd name="connsiteX2-197" fmla="*/ 684627 w 1000222"/>
              <a:gd name="connsiteY2-198" fmla="*/ 2681081 h 2701671"/>
              <a:gd name="connsiteX3-199" fmla="*/ 1000222 w 1000222"/>
              <a:gd name="connsiteY3-200" fmla="*/ 2278593 h 2701671"/>
              <a:gd name="connsiteX0-201" fmla="*/ 0 w 1000222"/>
              <a:gd name="connsiteY0-202" fmla="*/ 170949 h 2755208"/>
              <a:gd name="connsiteX1-203" fmla="*/ 258004 w 1000222"/>
              <a:gd name="connsiteY1-204" fmla="*/ 279517 h 2755208"/>
              <a:gd name="connsiteX2-205" fmla="*/ 684627 w 1000222"/>
              <a:gd name="connsiteY2-206" fmla="*/ 2734618 h 2755208"/>
              <a:gd name="connsiteX3-207" fmla="*/ 1000222 w 1000222"/>
              <a:gd name="connsiteY3-208" fmla="*/ 2332130 h 2755208"/>
              <a:gd name="connsiteX0-209" fmla="*/ 0 w 1000222"/>
              <a:gd name="connsiteY0-210" fmla="*/ 176933 h 2761192"/>
              <a:gd name="connsiteX1-211" fmla="*/ 258004 w 1000222"/>
              <a:gd name="connsiteY1-212" fmla="*/ 285501 h 2761192"/>
              <a:gd name="connsiteX2-213" fmla="*/ 684627 w 1000222"/>
              <a:gd name="connsiteY2-214" fmla="*/ 2740602 h 2761192"/>
              <a:gd name="connsiteX3-215" fmla="*/ 1000222 w 1000222"/>
              <a:gd name="connsiteY3-216" fmla="*/ 2338114 h 27611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00222" h="2761192">
                <a:moveTo>
                  <a:pt x="0" y="176933"/>
                </a:moveTo>
                <a:cubicBezTo>
                  <a:pt x="80153" y="4165"/>
                  <a:pt x="180406" y="-157194"/>
                  <a:pt x="258004" y="285501"/>
                </a:cubicBezTo>
                <a:cubicBezTo>
                  <a:pt x="335602" y="728196"/>
                  <a:pt x="412863" y="2561198"/>
                  <a:pt x="684627" y="2740602"/>
                </a:cubicBezTo>
                <a:cubicBezTo>
                  <a:pt x="858917" y="2855659"/>
                  <a:pt x="988311" y="2456335"/>
                  <a:pt x="1000222" y="2338114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ele attr="{F10B121B-69DF-9346-824D-95CD9734D088}"/>
                  </a:ext>
                </a:extLst>
              </p:cNvPr>
              <p:cNvSpPr/>
              <p:nvPr/>
            </p:nvSpPr>
            <p:spPr>
              <a:xfrm>
                <a:off x="4426195" y="1188664"/>
                <a:ext cx="450764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" baseline="-25000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195" y="1188664"/>
                <a:ext cx="450764" cy="36298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ele attr="{46039034-D798-3B47-BAE0-6CFC34788474}"/>
                  </a:ext>
                </a:extLst>
              </p:cNvPr>
              <p:cNvSpPr/>
              <p:nvPr/>
            </p:nvSpPr>
            <p:spPr>
              <a:xfrm>
                <a:off x="5558915" y="1219200"/>
                <a:ext cx="473142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" baseline="-25000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15" y="1219200"/>
                <a:ext cx="473142" cy="36298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ele attr="{9C1B1ECB-9478-B648-A3F1-8170561D3877}"/>
                  </a:ext>
                </a:extLst>
              </p:cNvPr>
              <p:cNvSpPr/>
              <p:nvPr/>
            </p:nvSpPr>
            <p:spPr>
              <a:xfrm>
                <a:off x="7243853" y="1220349"/>
                <a:ext cx="473143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" baseline="-25000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853" y="1220349"/>
                <a:ext cx="473143" cy="36298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42" grpId="0" bldLvl="0" animBg="1"/>
      <p:bldP spid="59" grpId="0" bldLvl="0" animBg="1"/>
      <p:bldP spid="41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“Soft” and “hard” attention</a:t>
            </a:r>
            <a:endParaRPr lang="en-US" dirty="0"/>
          </a:p>
        </p:txBody>
      </p:sp>
      <p:pic>
        <p:nvPicPr>
          <p:cNvPr id="4" name="Shape 16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398" y="1447800"/>
            <a:ext cx="1520802" cy="15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637"/>
          <p:cNvSpPr/>
          <p:nvPr/>
        </p:nvSpPr>
        <p:spPr>
          <a:xfrm rot="-5400000">
            <a:off x="1334592" y="1756946"/>
            <a:ext cx="1373867" cy="830775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" name="Shape 1638"/>
          <p:cNvSpPr txBox="1"/>
          <p:nvPr/>
        </p:nvSpPr>
        <p:spPr>
          <a:xfrm>
            <a:off x="1599738" y="1866550"/>
            <a:ext cx="843599" cy="6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/>
              <a:t>CNN</a:t>
            </a:r>
            <a:endParaRPr lang="en-GB" sz="2000"/>
          </a:p>
        </p:txBody>
      </p:sp>
      <p:sp>
        <p:nvSpPr>
          <p:cNvPr id="7" name="Shape 1639"/>
          <p:cNvSpPr txBox="1"/>
          <p:nvPr/>
        </p:nvSpPr>
        <p:spPr>
          <a:xfrm>
            <a:off x="227863" y="2856217"/>
            <a:ext cx="1184837" cy="83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/>
              <a:t>Image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hape 1640">
                <a:extLst>
                  <a:ext uri="{FF2B5EF4-FFF2-40B4-BE49-F238E27FC236}">
                    <ele attr="{54D7BF91-F739-D241-9C2B-FBEB352AF0E7}"/>
                  </a:ext>
                </a:extLst>
              </p:cNvPr>
              <p:cNvSpPr txBox="1"/>
              <p:nvPr/>
            </p:nvSpPr>
            <p:spPr>
              <a:xfrm>
                <a:off x="1850987" y="2588974"/>
                <a:ext cx="2359063" cy="1063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dirty="0"/>
                  <a:t>Grid of features</a:t>
                </a:r>
              </a:p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dirty="0"/>
                  <a:t>(Each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dirty="0"/>
                  <a:t> is </a:t>
                </a:r>
                <a:br>
                  <a:rPr lang="en" dirty="0"/>
                </a:br>
                <a:r>
                  <a:rPr lang="en" dirty="0"/>
                  <a:t>D-dimensional)</a:t>
                </a:r>
              </a:p>
            </p:txBody>
          </p:sp>
        </mc:Choice>
        <mc:Fallback>
          <p:sp>
            <p:nvSpPr>
              <p:cNvPr id="8" name="Shape 16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737" y="2756614"/>
                <a:ext cx="2359063" cy="106319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2" name="Shape 1644"/>
          <p:cNvSpPr txBox="1"/>
          <p:nvPr/>
        </p:nvSpPr>
        <p:spPr>
          <a:xfrm>
            <a:off x="460500" y="4053767"/>
            <a:ext cx="987300" cy="83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/>
              <a:t>From RNN:</a:t>
            </a:r>
            <a:endParaRPr lang="en-GB" dirty="0"/>
          </a:p>
        </p:txBody>
      </p:sp>
      <p:cxnSp>
        <p:nvCxnSpPr>
          <p:cNvPr id="13" name="Shape 1645"/>
          <p:cNvCxnSpPr>
            <a:stCxn id="12" idx="3"/>
          </p:cNvCxnSpPr>
          <p:nvPr/>
        </p:nvCxnSpPr>
        <p:spPr>
          <a:xfrm rot="10800000" flipH="1">
            <a:off x="1447800" y="4469767"/>
            <a:ext cx="11037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" name="Shape 1664"/>
          <p:cNvCxnSpPr/>
          <p:nvPr/>
        </p:nvCxnSpPr>
        <p:spPr>
          <a:xfrm>
            <a:off x="3641850" y="2139417"/>
            <a:ext cx="1063500" cy="98115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" name="Shape 1665"/>
          <p:cNvCxnSpPr/>
          <p:nvPr/>
        </p:nvCxnSpPr>
        <p:spPr>
          <a:xfrm flipV="1">
            <a:off x="3611550" y="3622682"/>
            <a:ext cx="1093800" cy="65548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Shape 1681">
                <a:extLst>
                  <a:ext uri="{FF2B5EF4-FFF2-40B4-BE49-F238E27FC236}">
                    <ele attr="{08CE84A7-36BE-A04F-95F5-DCB6CAD5FC65}"/>
                  </a:ext>
                </a:extLst>
              </p:cNvPr>
              <p:cNvSpPr txBox="1"/>
              <p:nvPr/>
            </p:nvSpPr>
            <p:spPr>
              <a:xfrm>
                <a:off x="5924549" y="914400"/>
                <a:ext cx="2981325" cy="3169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b="1" dirty="0"/>
                  <a:t>Soft attention: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dirty="0"/>
                  <a:t>Average over locations of feature map weighted by attention: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algn="ctr">
                  <a:spcBef>
                    <a:spcPts val="0"/>
                  </a:spcBef>
                </a:pPr>
                <a:endParaRPr dirty="0"/>
              </a:p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dirty="0"/>
                  <a:t>Train with gradient descent</a:t>
                </a:r>
              </a:p>
            </p:txBody>
          </p:sp>
        </mc:Choice>
        <mc:Fallback>
          <p:sp>
            <p:nvSpPr>
              <p:cNvPr id="18" name="Shape 16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49" y="914400"/>
                <a:ext cx="2981325" cy="3169040"/>
              </a:xfrm>
              <a:prstGeom prst="rect">
                <a:avLst/>
              </a:prstGeom>
              <a:blipFill rotWithShape="1">
                <a:blip r:embed="rId3"/>
                <a:stretch>
                  <a:fillRect r="-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hape 1704">
                <a:extLst>
                  <a:ext uri="{FF2B5EF4-FFF2-40B4-BE49-F238E27FC236}">
                    <ele attr="{36F7FC95-F610-3B4D-B62E-524E9FA8E49A}"/>
                  </a:ext>
                </a:extLst>
              </p:cNvPr>
              <p:cNvSpPr txBox="1"/>
              <p:nvPr/>
            </p:nvSpPr>
            <p:spPr>
              <a:xfrm>
                <a:off x="5697774" y="4343400"/>
                <a:ext cx="3243051" cy="220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</a:pPr>
                <a:r>
                  <a:rPr lang="en" b="1" dirty="0"/>
                  <a:t>Hard attention</a:t>
                </a:r>
                <a:r>
                  <a:rPr lang="en" dirty="0"/>
                  <a:t>:</a:t>
                </a:r>
                <a:br>
                  <a:rPr lang="en" dirty="0"/>
                </a:br>
                <a:r>
                  <a:rPr lang="en" dirty="0"/>
                  <a:t>Sample ONE location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 random variable taking on values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0" algn="ctr">
                  <a:spcBef>
                    <a:spcPts val="0"/>
                  </a:spcBef>
                </a:pPr>
                <a:endParaRPr dirty="0"/>
              </a:p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dirty="0"/>
                  <a:t>Can’t use gradient descent;</a:t>
                </a:r>
                <a:br>
                  <a:rPr lang="en" dirty="0"/>
                </a:br>
                <a:r>
                  <a:rPr lang="en" dirty="0"/>
                  <a:t>need reinforcement learning</a:t>
                </a:r>
              </a:p>
              <a:p>
                <a:pPr lvl="0" algn="ctr" rtl="0">
                  <a:spcBef>
                    <a:spcPts val="0"/>
                  </a:spcBef>
                  <a:buNone/>
                </a:pPr>
                <a:endParaRPr dirty="0"/>
              </a:p>
              <a:p>
                <a:pPr lvl="0" algn="ctr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>
          <p:sp>
            <p:nvSpPr>
              <p:cNvPr id="19" name="Shape 17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49" y="4083685"/>
                <a:ext cx="3243051" cy="2209800"/>
              </a:xfrm>
              <a:prstGeom prst="rect">
                <a:avLst/>
              </a:prstGeom>
              <a:blipFill rotWithShape="1">
                <a:blip r:embed="rId4"/>
                <a:stretch>
                  <a:fillRect l="-1563" r="-1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590945" y="1727605"/>
          <a:ext cx="1030899" cy="9615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633"/>
                <a:gridCol w="343633"/>
                <a:gridCol w="343633"/>
              </a:tblGrid>
              <a:tr h="3205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334" marR="68334" marT="34166" marB="34166" anchor="ctr">
                    <a:blipFill>
                      <a:blip r:embed="rId5"/>
                      <a:stretch>
                        <a:fillRect l="-3704" t="-4000" r="-203704" b="-20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334" marR="68334" marT="34166" marB="34166" anchor="ctr">
                    <a:blipFill>
                      <a:blip r:embed="rId5"/>
                      <a:stretch>
                        <a:fillRect l="-100000" t="-4000" r="-96429" b="-20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334" marR="68334" marT="34166" marB="34166" anchor="ctr">
                    <a:blipFill>
                      <a:blip r:embed="rId5"/>
                      <a:stretch>
                        <a:fillRect l="-207407" t="-4000" b="-208000"/>
                      </a:stretch>
                    </a:blipFill>
                  </a:tcPr>
                </a:tc>
              </a:tr>
              <a:tr h="3205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334" marR="68334" marT="34166" marB="34166" anchor="ctr">
                    <a:blipFill>
                      <a:blip r:embed="rId5"/>
                      <a:stretch>
                        <a:fillRect l="-3704" t="-100000" r="-203704" b="-10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334" marR="68334" marT="34166" marB="34166" anchor="ctr">
                    <a:blipFill>
                      <a:blip r:embed="rId5"/>
                      <a:stretch>
                        <a:fillRect l="-100000" t="-100000" r="-96429" b="-10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334" marR="68334" marT="34166" marB="34166" anchor="ctr">
                    <a:blipFill>
                      <a:blip r:embed="rId5"/>
                      <a:stretch>
                        <a:fillRect l="-207407" t="-100000" b="-100000"/>
                      </a:stretch>
                    </a:blipFill>
                  </a:tcPr>
                </a:tc>
              </a:tr>
              <a:tr h="3205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334" marR="68334" marT="34166" marB="34166" anchor="ctr">
                    <a:blipFill>
                      <a:blip r:embed="rId5"/>
                      <a:stretch>
                        <a:fillRect l="-3704" t="-208000" r="-203704" b="-4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334" marR="68334" marT="34166" marB="34166" anchor="ctr">
                    <a:blipFill>
                      <a:blip r:embed="rId5"/>
                      <a:stretch>
                        <a:fillRect l="-100000" t="-208000" r="-96429" b="-4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334" marR="68334" marT="34166" marB="34166" anchor="ctr">
                    <a:blipFill>
                      <a:blip r:embed="rId5"/>
                      <a:stretch>
                        <a:fillRect l="-207407" t="-208000" b="-4000"/>
                      </a:stretch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2588883" y="4015311"/>
          <a:ext cx="1032960" cy="963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320"/>
                <a:gridCol w="344320"/>
                <a:gridCol w="344320"/>
              </a:tblGrid>
              <a:tr h="321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71" marR="68471" marT="34234" marB="34234" anchor="ctr">
                    <a:blipFill>
                      <a:blip r:embed="rId7"/>
                      <a:stretch>
                        <a:fillRect t="-3846" r="-196429" b="-19615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71" marR="68471" marT="34234" marB="34234" anchor="ctr">
                    <a:blipFill>
                      <a:blip r:embed="rId7"/>
                      <a:stretch>
                        <a:fillRect l="-103704" t="-3846" r="-103704" b="-19615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71" marR="68471" marT="34234" marB="34234" anchor="ctr">
                    <a:blipFill>
                      <a:blip r:embed="rId7"/>
                      <a:stretch>
                        <a:fillRect l="-196429" t="-3846" b="-196154"/>
                      </a:stretch>
                    </a:blipFill>
                  </a:tcPr>
                </a:tc>
              </a:tr>
              <a:tr h="321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71" marR="68471" marT="34234" marB="34234" anchor="ctr">
                    <a:blipFill>
                      <a:blip r:embed="rId7"/>
                      <a:stretch>
                        <a:fillRect t="-108000" r="-196429" b="-104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71" marR="68471" marT="34234" marB="34234" anchor="ctr">
                    <a:blipFill>
                      <a:blip r:embed="rId7"/>
                      <a:stretch>
                        <a:fillRect l="-103704" t="-108000" r="-103704" b="-104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71" marR="68471" marT="34234" marB="34234" anchor="ctr">
                    <a:blipFill>
                      <a:blip r:embed="rId7"/>
                      <a:stretch>
                        <a:fillRect l="-196429" t="-108000" b="-104000"/>
                      </a:stretch>
                    </a:blipFill>
                  </a:tcPr>
                </a:tc>
              </a:tr>
              <a:tr h="321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71" marR="68471" marT="34234" marB="34234" anchor="ctr">
                    <a:blipFill>
                      <a:blip r:embed="rId7"/>
                      <a:stretch>
                        <a:fillRect t="-200000" r="-19642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71" marR="68471" marT="34234" marB="34234" anchor="ctr">
                    <a:blipFill>
                      <a:blip r:embed="rId7"/>
                      <a:stretch>
                        <a:fillRect l="-103704" t="-200000" r="-10370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71" marR="68471" marT="34234" marB="34234" anchor="ctr">
                    <a:blipFill>
                      <a:blip r:embed="rId7"/>
                      <a:stretch>
                        <a:fillRect l="-196429" t="-200000"/>
                      </a:stretch>
                    </a:blip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hape 1661">
                <a:extLst>
                  <a:ext uri="{FF2B5EF4-FFF2-40B4-BE49-F238E27FC236}">
                    <ele attr="{EF5EE169-FA89-F54B-88DE-65675E5E09A8}"/>
                  </a:ext>
                </a:extLst>
              </p:cNvPr>
              <p:cNvSpPr txBox="1"/>
              <p:nvPr/>
            </p:nvSpPr>
            <p:spPr>
              <a:xfrm>
                <a:off x="4451825" y="2855712"/>
                <a:ext cx="2282349" cy="1063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dirty="0"/>
                  <a:t>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" dirty="0"/>
                </a:br>
                <a:r>
                  <a:rPr lang="en" dirty="0"/>
                  <a:t>(D-dimensional)</a:t>
                </a:r>
              </a:p>
            </p:txBody>
          </p:sp>
        </mc:Choice>
        <mc:Fallback>
          <p:sp>
            <p:nvSpPr>
              <p:cNvPr id="15" name="Shape 16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825" y="2855712"/>
                <a:ext cx="2282349" cy="10631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6734154" y="6553481"/>
            <a:ext cx="19062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9"/>
              </a:rPr>
              <a:t>Berkeley CS294</a:t>
            </a:r>
            <a:endParaRPr lang="en-US" sz="1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rcRect b="56360"/>
          <a:stretch>
            <a:fillRect/>
          </a:stretch>
        </p:blipFill>
        <p:spPr>
          <a:xfrm>
            <a:off x="1855470" y="4888230"/>
            <a:ext cx="2499360" cy="154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bldLvl="0" animBg="1"/>
      <p:bldP spid="19" grpId="0" bldLvl="0" animBg="1"/>
      <p:bldP spid="1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/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zh-CN" altLang="en-US" dirty="0"/>
          </a:p>
          <a:p>
            <a:pPr lvl="1"/>
            <a:r>
              <a:rPr lang="zh-CN" altLang="en-US" dirty="0"/>
              <a:t>但就视觉来说，眼睛每秒钟都会发送千万比特的信息给视觉神经系统。</a:t>
            </a:r>
            <a:endParaRPr lang="zh-CN" altLang="en-US" dirty="0"/>
          </a:p>
        </p:txBody>
      </p: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16125" y="3048000"/>
            <a:ext cx="5113020" cy="34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“Soft” and “hard” attention</a:t>
            </a:r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900" y="2419350"/>
            <a:ext cx="879516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hape 1681">
                <a:extLst>
                  <a:ext uri="{FF2B5EF4-FFF2-40B4-BE49-F238E27FC236}">
                    <ele attr="{C076383D-73D6-C043-861F-9DEAA4CD3EDC}"/>
                  </a:ext>
                </a:extLst>
              </p:cNvPr>
              <p:cNvSpPr txBox="1"/>
              <p:nvPr/>
            </p:nvSpPr>
            <p:spPr>
              <a:xfrm>
                <a:off x="5924549" y="914400"/>
                <a:ext cx="2981325" cy="3169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b="1" dirty="0"/>
                  <a:t>Soft attention: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dirty="0"/>
                  <a:t>Average over locations of feature map weighted by attention: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algn="ctr">
                  <a:spcBef>
                    <a:spcPts val="0"/>
                  </a:spcBef>
                </a:pPr>
                <a:endParaRPr dirty="0"/>
              </a:p>
            </p:txBody>
          </p:sp>
        </mc:Choice>
        <mc:Fallback>
          <p:sp>
            <p:nvSpPr>
              <p:cNvPr id="11" name="Shape 16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49" y="914400"/>
                <a:ext cx="2981325" cy="316904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hape 1704">
                <a:extLst>
                  <a:ext uri="{FF2B5EF4-FFF2-40B4-BE49-F238E27FC236}">
                    <ele attr="{CC59561C-D086-D141-A836-A94E0639A396}"/>
                  </a:ext>
                </a:extLst>
              </p:cNvPr>
              <p:cNvSpPr txBox="1"/>
              <p:nvPr/>
            </p:nvSpPr>
            <p:spPr>
              <a:xfrm>
                <a:off x="5697774" y="4343400"/>
                <a:ext cx="3243051" cy="220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</a:pPr>
                <a:r>
                  <a:rPr lang="en" b="1" dirty="0"/>
                  <a:t>Hard attention</a:t>
                </a:r>
                <a:r>
                  <a:rPr lang="en" dirty="0"/>
                  <a:t>:</a:t>
                </a:r>
                <a:br>
                  <a:rPr lang="en" dirty="0"/>
                </a:br>
                <a:r>
                  <a:rPr lang="en" dirty="0"/>
                  <a:t>Sample ONE location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 random variable taking on values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0" algn="ctr">
                  <a:spcBef>
                    <a:spcPts val="0"/>
                  </a:spcBef>
                </a:pPr>
                <a:endParaRPr dirty="0"/>
              </a:p>
              <a:p>
                <a:pPr lvl="0" algn="ctr" rtl="0">
                  <a:spcBef>
                    <a:spcPts val="0"/>
                  </a:spcBef>
                  <a:buNone/>
                </a:pPr>
                <a:endParaRPr dirty="0"/>
              </a:p>
              <a:p>
                <a:pPr lvl="0" algn="ctr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>
          <p:sp>
            <p:nvSpPr>
              <p:cNvPr id="12" name="Shape 17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774" y="4343400"/>
                <a:ext cx="3243051" cy="2209800"/>
              </a:xfrm>
              <a:prstGeom prst="rect">
                <a:avLst/>
              </a:prstGeom>
              <a:blipFill rotWithShape="1">
                <a:blip r:embed="rId3"/>
                <a:stretch>
                  <a:fillRect l="-1563" r="-1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06415" y="831369"/>
            <a:ext cx="3429000" cy="2527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CN" altLang="en-US" sz="1050" dirty="0"/>
              <a:t>http://kelvinxu.github.io/projects/capgen.html</a:t>
            </a:r>
            <a:endParaRPr lang="zh-CN" altLang="en-US" sz="1050" dirty="0"/>
          </a:p>
        </p:txBody>
      </p:sp>
      <p:pic>
        <p:nvPicPr>
          <p:cNvPr id="8" name="屏幕录制 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10945" y="1266825"/>
            <a:ext cx="6722110" cy="5126355"/>
          </a:xfrm>
          <a:prstGeom prst="rect">
            <a:avLst/>
          </a:prstGeom>
        </p:spPr>
      </p:pic>
      <p:sp>
        <p:nvSpPr>
          <p:cNvPr id="3" name="AutoShape 2" descr="model_diagram"/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835" y="4572000"/>
            <a:ext cx="4572000" cy="19812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70" y="1889760"/>
            <a:ext cx="3738245" cy="47167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786765"/>
            <a:ext cx="8928735" cy="1588135"/>
          </a:xfrm>
        </p:spPr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sz="2200" dirty="0"/>
              <a:t>只取</a:t>
            </a:r>
            <a:r>
              <a:rPr lang="en-US" altLang="zh-CN" sz="2200" dirty="0"/>
              <a:t>attention</a:t>
            </a:r>
            <a:r>
              <a:rPr lang="zh-CN" altLang="en-US" sz="2200" dirty="0"/>
              <a:t>最大的节点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用 </a:t>
            </a:r>
            <a:r>
              <a:rPr lang="en-US" altLang="zh-CN" dirty="0"/>
              <a:t>(K,V)=[(</a:t>
            </a:r>
            <a:r>
              <a:rPr lang="en-US" altLang="zh-CN" b="1" dirty="0"/>
              <a:t>k</a:t>
            </a:r>
            <a:r>
              <a:rPr lang="en-US" altLang="zh-CN" baseline="-25000" dirty="0"/>
              <a:t>1</a:t>
            </a:r>
            <a:r>
              <a:rPr lang="en-US" altLang="zh-CN" dirty="0"/>
              <a:t>,</a:t>
            </a:r>
            <a:r>
              <a:rPr lang="en-US" altLang="zh-CN" b="1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),...,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b="1" dirty="0">
                <a:sym typeface="+mn-ea"/>
              </a:rPr>
              <a:t>k</a:t>
            </a:r>
            <a:r>
              <a:rPr lang="en-US" altLang="zh-CN" baseline="-25000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,</a:t>
            </a:r>
            <a:r>
              <a:rPr lang="en-US" altLang="zh-CN" b="1" dirty="0">
                <a:sym typeface="+mn-ea"/>
              </a:rPr>
              <a:t>v</a:t>
            </a:r>
            <a:r>
              <a:rPr lang="en-US" altLang="zh-CN" baseline="-25000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/>
              <a:t>] </a:t>
            </a:r>
            <a:r>
              <a:rPr lang="zh-CN" altLang="en-US" dirty="0"/>
              <a:t>表示</a:t>
            </a:r>
            <a:r>
              <a:rPr lang="en-US" altLang="zh-CN" dirty="0"/>
              <a:t>N</a:t>
            </a:r>
            <a:r>
              <a:rPr lang="zh-CN" altLang="en-US" dirty="0"/>
              <a:t>个输入信息</a:t>
            </a:r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软注意力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" y="2836545"/>
            <a:ext cx="3832860" cy="16440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4631055"/>
            <a:ext cx="2438400" cy="18637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786765"/>
            <a:ext cx="8928735" cy="608330"/>
          </a:xfrm>
        </p:spPr>
        <p:txBody>
          <a:bodyPr/>
          <a:lstStyle/>
          <a:p>
            <a:r>
              <a:rPr lang="zh-CN" altLang="en-US" dirty="0"/>
              <a:t>多头注意力（</a:t>
            </a:r>
            <a:r>
              <a:rPr lang="en-US" altLang="zh-CN" dirty="0"/>
              <a:t>multi-head attention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55" y="1395095"/>
            <a:ext cx="8926830" cy="2284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10" y="3061335"/>
            <a:ext cx="2834005" cy="357568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自注意力模型</a:t>
            </a:r>
            <a:br>
              <a:rPr lang="zh-CN" altLang="en-US"/>
            </a:br>
            <a:r>
              <a:rPr lang="en-US" altLang="zh-CN"/>
              <a:t>Self-Attention, SA</a:t>
            </a:r>
            <a:endParaRPr lang="en-US" altLang="zh-C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786765"/>
            <a:ext cx="8928735" cy="1539875"/>
          </a:xfrm>
        </p:spPr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05" y="2404745"/>
            <a:ext cx="8328025" cy="21761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3728" y="4474490"/>
            <a:ext cx="3429000" cy="3067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dirty="0">
                <a:solidFill>
                  <a:srgbClr val="C00000"/>
                </a:solidFill>
              </a:rPr>
              <a:t>只建模了输入信息的局部依赖关系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5180965"/>
            <a:ext cx="8927465" cy="125031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自注意力模型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748665"/>
            <a:ext cx="8928735" cy="1369695"/>
          </a:xfrm>
        </p:spPr>
        <p:txBody>
          <a:bodyPr/>
          <a:lstStyle/>
          <a:p>
            <a:r>
              <a:rPr lang="zh-CN" altLang="en-US"/>
              <a:t>如何建立非局部（</a:t>
            </a:r>
            <a:r>
              <a:rPr lang="en-US" altLang="zh-CN"/>
              <a:t>Non-local</a:t>
            </a:r>
            <a:r>
              <a:rPr lang="zh-CN" altLang="en-US"/>
              <a:t>）的依赖关系</a:t>
            </a:r>
            <a:endParaRPr lang="en-US" altLang="zh-CN"/>
          </a:p>
          <a:p>
            <a:pPr lvl="1"/>
            <a:r>
              <a:rPr lang="zh-CN" altLang="en-US"/>
              <a:t>全连接？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5750" y="5379176"/>
            <a:ext cx="3429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</a:rPr>
              <a:t>无法处理变长问题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3765" y="5379085"/>
            <a:ext cx="390652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000" dirty="0">
                <a:solidFill>
                  <a:srgbClr val="0070C0"/>
                </a:solidFill>
              </a:rPr>
              <a:t>连接权重由注意力机制动态生成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20744"/>
          <a:stretch>
            <a:fillRect/>
          </a:stretch>
        </p:blipFill>
        <p:spPr>
          <a:xfrm>
            <a:off x="285750" y="2602865"/>
            <a:ext cx="8641715" cy="2110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自注意力示例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t>自注意力模型（Self-Attention Model）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  <a:sym typeface="+mn-ea"/>
              </a:rPr>
              <a:t>查询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-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键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-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值</a:t>
            </a:r>
            <a:r>
              <a:rPr lang="zh-CN" altLang="en-US" dirty="0">
                <a:sym typeface="+mn-ea"/>
              </a:rPr>
              <a:t>（Query-Key-Value, QKV）模式</a:t>
            </a:r>
          </a:p>
        </p:txBody>
      </p:sp>
      <p:sp>
        <p:nvSpPr>
          <p:cNvPr id="3" name="矩形 2"/>
          <p:cNvSpPr/>
          <p:nvPr/>
        </p:nvSpPr>
        <p:spPr>
          <a:xfrm>
            <a:off x="5464298" y="5351473"/>
            <a:ext cx="424815" cy="106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" dirty="0">
                <a:hlinkClick r:id="rId1"/>
              </a:rPr>
              <a:t>图片来源：</a:t>
            </a:r>
            <a:r>
              <a:rPr lang="en-US" altLang="zh-CN" sz="100" dirty="0">
                <a:hlinkClick r:id="rId1"/>
              </a:rPr>
              <a:t>http://fuyw.top/NLP_02_QANet/</a:t>
            </a:r>
            <a:endParaRPr lang="zh-CN" altLang="en-US" sz="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1914525"/>
            <a:ext cx="7002145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QKV</a:t>
            </a:r>
            <a:r>
              <a:rPr lang="zh-CN" altLang="en-US" dirty="0"/>
              <a:t>模式（</a:t>
            </a:r>
            <a:r>
              <a:rPr lang="en-US" altLang="zh-CN" dirty="0"/>
              <a:t>Query-Key-Value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3076" name="Picture 4" descr="http://jalammar.github.io/images/t/self-attention-matrix-calculation-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r="10288"/>
          <a:stretch>
            <a:fillRect/>
          </a:stretch>
        </p:blipFill>
        <p:spPr bwMode="auto">
          <a:xfrm>
            <a:off x="4980305" y="3841750"/>
            <a:ext cx="4055110" cy="20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554980" y="6361269"/>
            <a:ext cx="348043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hlinkClick r:id="rId2"/>
              </a:rPr>
              <a:t>图片来源：</a:t>
            </a:r>
            <a:r>
              <a:rPr lang="en-US" altLang="zh-CN" sz="1000" dirty="0">
                <a:hlinkClick r:id="rId2"/>
              </a:rPr>
              <a:t>http://jalammar.github.io/illustrated-transformer/</a:t>
            </a:r>
            <a:endParaRPr lang="en-US" altLang="zh-CN" sz="1000" dirty="0">
              <a:hlinkClick r:id="rId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42570" y="2475865"/>
            <a:ext cx="4381500" cy="4130675"/>
            <a:chOff x="320" y="3397"/>
            <a:chExt cx="5072" cy="4781"/>
          </a:xfrm>
        </p:grpSpPr>
        <p:pic>
          <p:nvPicPr>
            <p:cNvPr id="3074" name="Picture 2" descr="http://jalammar.github.io/images/t/self-attention-matrix-calculati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" y="3397"/>
              <a:ext cx="4222" cy="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/>
            <p:cNvSpPr txBox="1"/>
            <p:nvPr/>
          </p:nvSpPr>
          <p:spPr>
            <a:xfrm>
              <a:off x="320" y="4011"/>
              <a:ext cx="1188" cy="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Thinks</a:t>
              </a:r>
              <a:endParaRPr lang="en-US" altLang="zh-CN" sz="1050" dirty="0">
                <a:solidFill>
                  <a:srgbClr val="00B050"/>
                </a:solidFill>
              </a:endParaRPr>
            </a:p>
            <a:p>
              <a:r>
                <a:rPr lang="en-US" altLang="zh-CN" sz="1050" dirty="0">
                  <a:solidFill>
                    <a:srgbClr val="00B050"/>
                  </a:solidFill>
                </a:rPr>
                <a:t>Machines</a:t>
              </a:r>
              <a:endParaRPr lang="en-US" altLang="zh-CN" sz="1050" dirty="0">
                <a:solidFill>
                  <a:srgbClr val="00B05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20" y="5631"/>
              <a:ext cx="1188" cy="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Thinks</a:t>
              </a:r>
              <a:endParaRPr lang="en-US" altLang="zh-CN" sz="1050" dirty="0">
                <a:solidFill>
                  <a:srgbClr val="00B050"/>
                </a:solidFill>
              </a:endParaRPr>
            </a:p>
            <a:p>
              <a:r>
                <a:rPr lang="en-US" altLang="zh-CN" sz="1050" dirty="0">
                  <a:solidFill>
                    <a:srgbClr val="00B050"/>
                  </a:solidFill>
                </a:rPr>
                <a:t>Machines</a:t>
              </a:r>
              <a:endParaRPr lang="en-US" altLang="zh-CN" sz="1050" dirty="0">
                <a:solidFill>
                  <a:srgbClr val="00B05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0" y="7251"/>
              <a:ext cx="1188" cy="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Thinks</a:t>
              </a:r>
              <a:endParaRPr lang="en-US" altLang="zh-CN" sz="1050" dirty="0">
                <a:solidFill>
                  <a:srgbClr val="00B050"/>
                </a:solidFill>
              </a:endParaRPr>
            </a:p>
            <a:p>
              <a:r>
                <a:rPr lang="en-US" altLang="zh-CN" sz="1050" dirty="0">
                  <a:solidFill>
                    <a:srgbClr val="00B050"/>
                  </a:solidFill>
                </a:rPr>
                <a:t>Machines</a:t>
              </a:r>
              <a:endParaRPr lang="en-US" altLang="zh-CN" sz="105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28370"/>
            <a:ext cx="2857500" cy="1547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928370"/>
            <a:ext cx="3068320" cy="207772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自注意力示例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t>自注意力模型（Self-Attention Model）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  <a:sym typeface="+mn-ea"/>
              </a:rPr>
              <a:t>查询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-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键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-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值</a:t>
            </a:r>
            <a:r>
              <a:rPr lang="zh-CN" altLang="en-US" dirty="0">
                <a:sym typeface="+mn-ea"/>
              </a:rPr>
              <a:t>（Query-Key-Value, QKV）模式</a:t>
            </a:r>
            <a:endParaRPr lang="zh-CN" altLang="en-US" dirty="0">
              <a:sym typeface="+mn-ea"/>
            </a:endParaRPr>
          </a:p>
        </p:txBody>
      </p:sp>
      <p:pic>
        <p:nvPicPr>
          <p:cNvPr id="2050" name="Picture 2" descr="Image result for self atten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" y="2150745"/>
            <a:ext cx="7645400" cy="411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464298" y="5351473"/>
            <a:ext cx="424815" cy="106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" dirty="0">
                <a:hlinkClick r:id="rId2"/>
              </a:rPr>
              <a:t>图片来源：</a:t>
            </a:r>
            <a:r>
              <a:rPr lang="en-US" altLang="zh-CN" sz="100" dirty="0">
                <a:hlinkClick r:id="rId2"/>
              </a:rPr>
              <a:t>http://fuyw.top/NLP_02_QANet/</a:t>
            </a:r>
            <a:endParaRPr lang="zh-CN" altLang="en-US" sz="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人类的注意力：显著性检测 </a:t>
            </a:r>
            <a:r>
              <a:rPr lang="en-US" altLang="zh-CN">
                <a:sym typeface="+mn-ea"/>
              </a:rPr>
              <a:t>Saliency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1009015"/>
            <a:ext cx="9006205" cy="562800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多头（</a:t>
            </a:r>
            <a:r>
              <a:rPr lang="en-US" altLang="zh-CN" dirty="0"/>
              <a:t>multi-head</a:t>
            </a:r>
            <a:r>
              <a:rPr lang="zh-CN" altLang="en-US" dirty="0"/>
              <a:t>）自注意力模型</a:t>
            </a:r>
            <a:endParaRPr lang="zh-CN" altLang="en-US" dirty="0"/>
          </a:p>
        </p:txBody>
      </p:sp>
      <p:pic>
        <p:nvPicPr>
          <p:cNvPr id="4098" name="Picture 2" descr="http://jalammar.github.io/images/t/transformer_multi-headed_self-attention-recap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066800"/>
            <a:ext cx="8764905" cy="490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823585" y="6408281"/>
            <a:ext cx="314833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dirty="0">
                <a:hlinkClick r:id="rId2"/>
              </a:rPr>
              <a:t>图片来源：</a:t>
            </a:r>
            <a:r>
              <a:rPr lang="en-US" altLang="zh-CN" sz="900" dirty="0">
                <a:hlinkClick r:id="rId2"/>
              </a:rPr>
              <a:t>http://jalammar.github.io/illustrated-transformer/</a:t>
            </a:r>
            <a:endParaRPr lang="en-US" altLang="zh-CN" sz="900" dirty="0">
              <a:hlinkClick r:id="rId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6813" y="952024"/>
            <a:ext cx="4130374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0495" y="788035"/>
            <a:ext cx="2099945" cy="2947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" y="788035"/>
            <a:ext cx="5050155" cy="2911475"/>
          </a:xfrm>
          <a:prstGeom prst="rect">
            <a:avLst/>
          </a:prstGeom>
        </p:spPr>
      </p:pic>
      <p:pic>
        <p:nvPicPr>
          <p:cNvPr id="2050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" y="3927475"/>
            <a:ext cx="8786495" cy="27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791845"/>
            <a:ext cx="4196715" cy="5889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15" y="4721860"/>
            <a:ext cx="3492500" cy="675640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1080" y="791845"/>
            <a:ext cx="4204335" cy="3606165"/>
          </a:xfrm>
        </p:spPr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/>
              <a:t>Encoder-decoder attention: </a:t>
            </a:r>
            <a:endParaRPr lang="en-US" sz="16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/>
              <a:t>queries come from previous decoder layer, </a:t>
            </a:r>
            <a:endParaRPr lang="en-US" sz="16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/>
              <a:t>keys and values come from output of encoder</a:t>
            </a:r>
            <a:endParaRPr lang="en-US" sz="1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/>
              <a:t>Encoder self-attention: </a:t>
            </a:r>
            <a:endParaRPr lang="en-US" sz="16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/>
              <a:t>queries, keys, and values come from previous layer of encoder</a:t>
            </a:r>
            <a:endParaRPr lang="en-US" sz="1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/>
              <a:t>Decoder self-attention: </a:t>
            </a:r>
            <a:endParaRPr lang="en-US" sz="16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/>
              <a:t>values corresponding to future outputs are masked out</a:t>
            </a:r>
            <a:endParaRPr lang="en-US" sz="1600"/>
          </a:p>
        </p:txBody>
      </p:sp>
      <p:sp>
        <p:nvSpPr>
          <p:cNvPr id="4" name="矩形 3"/>
          <p:cNvSpPr/>
          <p:nvPr/>
        </p:nvSpPr>
        <p:spPr>
          <a:xfrm>
            <a:off x="4953000" y="4648200"/>
            <a:ext cx="4038600" cy="9144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p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Encoder-decoder attention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0"/>
            <a:ext cx="7315200" cy="4735595"/>
          </a:xfrm>
        </p:spPr>
      </p:pic>
      <p:sp>
        <p:nvSpPr>
          <p:cNvPr id="6" name="TextBox 5"/>
          <p:cNvSpPr txBox="1"/>
          <p:nvPr/>
        </p:nvSpPr>
        <p:spPr>
          <a:xfrm>
            <a:off x="7767365" y="6277610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Image source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09600" y="1447800"/>
            <a:ext cx="2286000" cy="1131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3000" y="3671120"/>
            <a:ext cx="2286000" cy="1510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2500" y="1369399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decoder generates a </a:t>
            </a:r>
            <a:r>
              <a:rPr lang="en-US" b="1" i="1" dirty="0">
                <a:solidFill>
                  <a:srgbClr val="0070C0"/>
                </a:solidFill>
              </a:rPr>
              <a:t>query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describing what it wants to focus 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18607" y="4765543"/>
            <a:ext cx="3564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dot products between the query and the </a:t>
            </a:r>
            <a:r>
              <a:rPr lang="en-US" b="1" i="1" dirty="0">
                <a:solidFill>
                  <a:srgbClr val="0070C0"/>
                </a:solidFill>
              </a:rPr>
              <a:t>keys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generated by encoder, giving alignment scores between source items and the query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97865" y="2514600"/>
            <a:ext cx="3282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the </a:t>
            </a:r>
            <a:r>
              <a:rPr lang="en-US" b="1" i="1" dirty="0">
                <a:solidFill>
                  <a:srgbClr val="0070C0"/>
                </a:solidFill>
              </a:rPr>
              <a:t>values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generated by encoder weighted by the attention weights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8711" y="105450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Decoder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9017" y="621613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Encoder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137308" y="3891797"/>
            <a:ext cx="3339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Feed the scores into a </a:t>
            </a:r>
            <a:r>
              <a:rPr lang="en-US" dirty="0" err="1"/>
              <a:t>softmax</a:t>
            </a:r>
            <a:r>
              <a:rPr lang="en-US" dirty="0"/>
              <a:t> to create the attention weights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95400" y="2281410"/>
            <a:ext cx="0" cy="402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800600" y="4765543"/>
            <a:ext cx="336708" cy="18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689735"/>
            <a:ext cx="8928100" cy="4843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027430"/>
            <a:ext cx="3865880" cy="6311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815" y="1027430"/>
            <a:ext cx="4419600" cy="66230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Encoder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仅仅自注意力还不够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其它操作</a:t>
            </a:r>
            <a:endParaRPr lang="en-US" altLang="zh-CN" dirty="0"/>
          </a:p>
          <a:p>
            <a:pPr lvl="1"/>
            <a:r>
              <a:rPr lang="zh-CN" altLang="en-US" dirty="0"/>
              <a:t>位置编码</a:t>
            </a:r>
            <a:endParaRPr lang="zh-CN" altLang="en-US" dirty="0"/>
          </a:p>
          <a:p>
            <a:pPr lvl="1"/>
            <a:r>
              <a:rPr lang="zh-CN" altLang="en-US" dirty="0"/>
              <a:t>层归一化</a:t>
            </a:r>
            <a:endParaRPr lang="en-US" altLang="zh-CN" dirty="0"/>
          </a:p>
          <a:p>
            <a:pPr lvl="1"/>
            <a:r>
              <a:rPr lang="zh-CN" altLang="en-US" dirty="0"/>
              <a:t>直连边</a:t>
            </a:r>
            <a:endParaRPr lang="en-US" altLang="zh-CN" dirty="0"/>
          </a:p>
          <a:p>
            <a:pPr lvl="1"/>
            <a:r>
              <a:rPr lang="zh-CN" altLang="en-US" dirty="0"/>
              <a:t>逐位的</a:t>
            </a:r>
            <a:r>
              <a:rPr lang="en-US" altLang="zh-CN" dirty="0"/>
              <a:t>FNN</a:t>
            </a:r>
            <a:endParaRPr lang="zh-CN" altLang="en-US" dirty="0"/>
          </a:p>
        </p:txBody>
      </p:sp>
      <p:pic>
        <p:nvPicPr>
          <p:cNvPr id="5122" name="Picture 2" descr="http://jalammar.github.io/images/t/transformer_resideual_layer_norm_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515" y="1010920"/>
            <a:ext cx="5767705" cy="539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804997" y="6606550"/>
            <a:ext cx="348043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hlinkClick r:id="rId2"/>
              </a:rPr>
              <a:t>图片来源：</a:t>
            </a:r>
            <a:r>
              <a:rPr lang="en-US" altLang="zh-CN" sz="1000" dirty="0">
                <a:hlinkClick r:id="rId2"/>
              </a:rPr>
              <a:t>http://jalammar.github.io/illustrated-transformer/</a:t>
            </a:r>
            <a:endParaRPr lang="en-US" altLang="zh-CN" sz="1000" dirty="0">
              <a:hlinkClick r:id="rId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39440" y="6291580"/>
            <a:ext cx="28651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latin typeface="思源宋体" panose="02020400000000000000" charset="-122"/>
                <a:ea typeface="思源宋体" panose="02020400000000000000" charset="-122"/>
              </a:rPr>
              <a:t>Transformer Decoder</a:t>
            </a:r>
            <a:endParaRPr lang="zh-CN" altLang="en-US" b="1">
              <a:latin typeface="思源宋体" panose="02020400000000000000" charset="-122"/>
              <a:ea typeface="思源宋体" panose="020204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815975"/>
            <a:ext cx="9105265" cy="547560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91087"/>
            <a:ext cx="4556022" cy="2819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81200"/>
            <a:ext cx="4572000" cy="28289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6208643"/>
            <a:ext cx="906780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ai.googleblog.com</a:t>
            </a:r>
            <a:r>
              <a:rPr lang="en-US" sz="1200" dirty="0">
                <a:hlinkClick r:id="rId3"/>
              </a:rPr>
              <a:t>/2017/08/transformer-novel-neural-</a:t>
            </a:r>
            <a:r>
              <a:rPr lang="en-US" sz="1200" dirty="0" err="1">
                <a:hlinkClick r:id="rId3"/>
              </a:rPr>
              <a:t>network.html</a:t>
            </a:r>
            <a:endParaRPr lang="en-US" sz="1200" dirty="0" err="1">
              <a:hlinkClick r:id="rId3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70" y="780415"/>
            <a:ext cx="8479155" cy="5906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人类的注意力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385" y="1076960"/>
            <a:ext cx="7557135" cy="515239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353185"/>
            <a:ext cx="8728075" cy="4151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85043"/>
          <a:stretch>
            <a:fillRect/>
          </a:stretch>
        </p:blipFill>
        <p:spPr>
          <a:xfrm>
            <a:off x="528955" y="5806440"/>
            <a:ext cx="8084820" cy="8731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" y="842010"/>
            <a:ext cx="8084820" cy="583755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BERT</a:t>
            </a:r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520700" y="883920"/>
            <a:ext cx="8227695" cy="5800090"/>
            <a:chOff x="1924" y="1800"/>
            <a:chExt cx="10676" cy="7526"/>
          </a:xfrm>
        </p:grpSpPr>
        <p:pic>
          <p:nvPicPr>
            <p:cNvPr id="1026" name="Picture 2" descr="ãNLPãGoogle BERTè¯¦è§£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85" b="14973"/>
            <a:stretch>
              <a:fillRect/>
            </a:stretch>
          </p:blipFill>
          <p:spPr bwMode="auto">
            <a:xfrm>
              <a:off x="2610" y="1800"/>
              <a:ext cx="8370" cy="1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revi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" y="3746"/>
              <a:ext cx="10676" cy="2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revi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" y="6390"/>
              <a:ext cx="9142" cy="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Informer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906145"/>
            <a:ext cx="7785100" cy="586676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SAGAN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709545"/>
            <a:ext cx="8782685" cy="3677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54432"/>
          <a:stretch>
            <a:fillRect/>
          </a:stretch>
        </p:blipFill>
        <p:spPr>
          <a:xfrm>
            <a:off x="107315" y="1015365"/>
            <a:ext cx="8854440" cy="13874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OCNet: Self-Attention for Scene Parsing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821690"/>
            <a:ext cx="8928735" cy="3801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4924425"/>
            <a:ext cx="4263390" cy="16078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4702175"/>
            <a:ext cx="4241165" cy="205295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OCNet: Self-Attention for Scene Parsing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220" y="819785"/>
            <a:ext cx="6640195" cy="586994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Visual Transformer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003" y="1394111"/>
            <a:ext cx="8403429" cy="54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7003" b="70296"/>
          <a:stretch>
            <a:fillRect/>
          </a:stretch>
        </p:blipFill>
        <p:spPr>
          <a:xfrm>
            <a:off x="297180" y="779145"/>
            <a:ext cx="8318500" cy="68582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29947"/>
          <a:stretch>
            <a:fillRect/>
          </a:stretch>
        </p:blipFill>
        <p:spPr>
          <a:xfrm>
            <a:off x="253365" y="1780540"/>
            <a:ext cx="8637270" cy="329755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" y="1513840"/>
            <a:ext cx="8994775" cy="38309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人类的注意力：视觉描述</a:t>
            </a:r>
            <a:endParaRPr lang="zh-CN" altLang="en-US"/>
          </a:p>
        </p:txBody>
      </p:sp>
      <p:pic>
        <p:nvPicPr>
          <p:cNvPr id="2" name="Shape 1727"/>
          <p:cNvPicPr preferRelativeResize="0"/>
          <p:nvPr/>
        </p:nvPicPr>
        <p:blipFill rotWithShape="1">
          <a:blip r:embed="rId1"/>
          <a:srcRect l="33083" t="1221" r="765" b="-1221"/>
          <a:stretch>
            <a:fillRect/>
          </a:stretch>
        </p:blipFill>
        <p:spPr>
          <a:xfrm>
            <a:off x="421005" y="1017270"/>
            <a:ext cx="8301990" cy="580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3a9cbfc-9598-4294-b2a6-245c492ae7cb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2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4486</Words>
  <Application>WPS 演示</Application>
  <PresentationFormat>宽屏</PresentationFormat>
  <Paragraphs>502</Paragraphs>
  <Slides>90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90</vt:i4>
      </vt:variant>
    </vt:vector>
  </HeadingPairs>
  <TitlesOfParts>
    <vt:vector size="112" baseType="lpstr">
      <vt:lpstr>Arial</vt:lpstr>
      <vt:lpstr>宋体</vt:lpstr>
      <vt:lpstr>Wingdings</vt:lpstr>
      <vt:lpstr>思源宋体</vt:lpstr>
      <vt:lpstr>Calibri</vt:lpstr>
      <vt:lpstr>Wingdings 3</vt:lpstr>
      <vt:lpstr>Wingdings 3</vt:lpstr>
      <vt:lpstr>Cambria</vt:lpstr>
      <vt:lpstr>微软雅黑</vt:lpstr>
      <vt:lpstr>华文中宋</vt:lpstr>
      <vt:lpstr>Arial Unicode MS</vt:lpstr>
      <vt:lpstr>Roboto</vt:lpstr>
      <vt:lpstr>华文楷体</vt:lpstr>
      <vt:lpstr>汉仪全唐诗简</vt:lpstr>
      <vt:lpstr>Verdana</vt:lpstr>
      <vt:lpstr>Wingdings</vt:lpstr>
      <vt:lpstr>Microsoft JhengHei</vt:lpstr>
      <vt:lpstr>CMU Bright Roman</vt:lpstr>
      <vt:lpstr>QIJIC</vt:lpstr>
      <vt:lpstr>CMU Bright Oblique</vt:lpstr>
      <vt:lpstr>2_Origin</vt:lpstr>
      <vt:lpstr>1_Origin</vt:lpstr>
      <vt:lpstr>注意力机制与外部记忆</vt:lpstr>
      <vt:lpstr>PowerPoint 演示文稿</vt:lpstr>
      <vt:lpstr>PowerPoint 演示文稿</vt:lpstr>
      <vt:lpstr>目录</vt:lpstr>
      <vt:lpstr>人类的注意力</vt:lpstr>
      <vt:lpstr>大脑中的注意力</vt:lpstr>
      <vt:lpstr>PowerPoint 演示文稿</vt:lpstr>
      <vt:lpstr>PowerPoint 演示文稿</vt:lpstr>
      <vt:lpstr>PowerPoint 演示文稿</vt:lpstr>
      <vt:lpstr>例子：阅读理解 SQuAD</vt:lpstr>
      <vt:lpstr>注意力示例</vt:lpstr>
      <vt:lpstr>CNN的注意力机制  SENet、SKNet、CBAM</vt:lpstr>
      <vt:lpstr>SENet</vt:lpstr>
      <vt:lpstr>SENet</vt:lpstr>
      <vt:lpstr>SENet</vt:lpstr>
      <vt:lpstr>SENet</vt:lpstr>
      <vt:lpstr>SENet</vt:lpstr>
      <vt:lpstr>SENet</vt:lpstr>
      <vt:lpstr>SENet</vt:lpstr>
      <vt:lpstr>SENet</vt:lpstr>
      <vt:lpstr>SENet</vt:lpstr>
      <vt:lpstr>SENet</vt:lpstr>
      <vt:lpstr>SKNet</vt:lpstr>
      <vt:lpstr>SKNet</vt:lpstr>
      <vt:lpstr>PowerPoint 演示文稿</vt:lpstr>
      <vt:lpstr>CBAM: Convolutional Block Attention Module</vt:lpstr>
      <vt:lpstr>CBAM: Convolutional Block Attention Module</vt:lpstr>
      <vt:lpstr>CBAM: Convolutional Block Attention Module</vt:lpstr>
      <vt:lpstr>CBAM: Convolutional Block Attention Module</vt:lpstr>
      <vt:lpstr>CBAM: Convolutional Block Attention Module</vt:lpstr>
      <vt:lpstr>CBAM: Convolutional Block Attention Module</vt:lpstr>
      <vt:lpstr>CBAM: Convolutional Block Attention Module</vt:lpstr>
      <vt:lpstr>CBAM: Convolutional Block Attention Module</vt:lpstr>
      <vt:lpstr>CBAM: Convolutional Block Attention Module</vt:lpstr>
      <vt:lpstr>CBAM: Convolutional Block Attention Module</vt:lpstr>
      <vt:lpstr>CNN注意力应用举例：NAS-Lung</vt:lpstr>
      <vt:lpstr>CNN注意力应用举例：Attention-GAN</vt:lpstr>
      <vt:lpstr>CNN注意力应用举例：Attention-GAN</vt:lpstr>
      <vt:lpstr>CNN注意力应用举例：Attention-GAN</vt:lpstr>
      <vt:lpstr>NLP的注意力机制</vt:lpstr>
      <vt:lpstr>问题</vt:lpstr>
      <vt:lpstr>注意力模型</vt:lpstr>
      <vt:lpstr>注意力模型</vt:lpstr>
      <vt:lpstr> </vt:lpstr>
      <vt:lpstr>PowerPoint 演示文稿</vt:lpstr>
      <vt:lpstr>注意力模型</vt:lpstr>
      <vt:lpstr>注意力模型</vt:lpstr>
      <vt:lpstr>注意力模型</vt:lpstr>
      <vt:lpstr>注意力模型</vt:lpstr>
      <vt:lpstr>注意力模型</vt:lpstr>
      <vt:lpstr>机器翻译</vt:lpstr>
      <vt:lpstr>机器翻译</vt:lpstr>
      <vt:lpstr>阅读理解</vt:lpstr>
      <vt:lpstr>注意力模型</vt:lpstr>
      <vt:lpstr>Image Caption</vt:lpstr>
      <vt:lpstr>Captioning with attention</vt:lpstr>
      <vt:lpstr>Captioning with attention</vt:lpstr>
      <vt:lpstr>Captioning with attention</vt:lpstr>
      <vt:lpstr>“Soft” and “hard” attention</vt:lpstr>
      <vt:lpstr>“Soft” and “hard” attention</vt:lpstr>
      <vt:lpstr>Image Caption</vt:lpstr>
      <vt:lpstr>注意力机制的变体</vt:lpstr>
      <vt:lpstr>注意力机制的变体</vt:lpstr>
      <vt:lpstr>PowerPoint 演示文稿</vt:lpstr>
      <vt:lpstr>自注意力模型</vt:lpstr>
      <vt:lpstr>自注意力模型</vt:lpstr>
      <vt:lpstr>自注意力示例</vt:lpstr>
      <vt:lpstr>QKV模式（Query-Key-Value）</vt:lpstr>
      <vt:lpstr>自注意力示例</vt:lpstr>
      <vt:lpstr>多头（multi-head）自注意力模型</vt:lpstr>
      <vt:lpstr>Transformer</vt:lpstr>
      <vt:lpstr>Transformer</vt:lpstr>
      <vt:lpstr>Transformer</vt:lpstr>
      <vt:lpstr>Query-Key-Value attention formulation</vt:lpstr>
      <vt:lpstr>Transformer</vt:lpstr>
      <vt:lpstr>Transformer Encoder</vt:lpstr>
      <vt:lpstr>Transformer</vt:lpstr>
      <vt:lpstr>Results</vt:lpstr>
      <vt:lpstr>Transformer</vt:lpstr>
      <vt:lpstr>Transformer</vt:lpstr>
      <vt:lpstr>Transformer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OCNet: Self-Attention for Scene Parsing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fei</cp:lastModifiedBy>
  <cp:revision>2046</cp:revision>
  <dcterms:created xsi:type="dcterms:W3CDTF">2009-03-19T21:17:00Z</dcterms:created>
  <dcterms:modified xsi:type="dcterms:W3CDTF">2021-06-09T04:32:59Z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